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3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2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81D-F42E-4F85-A4F1-005F3C60EFC9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C1B3-0DD3-42EC-A08F-6EB1BEA77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8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802" y="3975199"/>
            <a:ext cx="8136904" cy="1470025"/>
          </a:xfrm>
        </p:spPr>
        <p:txBody>
          <a:bodyPr>
            <a:noAutofit/>
          </a:bodyPr>
          <a:lstStyle/>
          <a:p>
            <a:r>
              <a:rPr lang="fr-CH" sz="4500" b="1" dirty="0" smtClean="0">
                <a:solidFill>
                  <a:srgbClr val="00B0F0"/>
                </a:solidFill>
                <a:ea typeface="Adobe Gothic Std B" pitchFamily="34" charset="-128"/>
                <a:cs typeface="Arial" pitchFamily="34" charset="0"/>
              </a:rPr>
              <a:t> </a:t>
            </a:r>
            <a:r>
              <a:rPr lang="en-US" sz="4500" b="1" dirty="0" smtClean="0">
                <a:solidFill>
                  <a:srgbClr val="00B0F0"/>
                </a:solidFill>
                <a:ea typeface="Adobe Song Std L" pitchFamily="18" charset="-128"/>
                <a:cs typeface="Arial" pitchFamily="34" charset="0"/>
              </a:rPr>
              <a:t>Local </a:t>
            </a:r>
            <a:r>
              <a:rPr lang="en-US" sz="4500" b="1" dirty="0">
                <a:solidFill>
                  <a:srgbClr val="00B0F0"/>
                </a:solidFill>
                <a:ea typeface="Adobe Song Std L" pitchFamily="18" charset="-128"/>
                <a:cs typeface="Arial" pitchFamily="34" charset="0"/>
              </a:rPr>
              <a:t>relevance of human rights: </a:t>
            </a:r>
            <a:r>
              <a:rPr lang="en-US" sz="3200" b="1" dirty="0" smtClean="0">
                <a:solidFill>
                  <a:srgbClr val="00B0F0"/>
                </a:solidFill>
                <a:ea typeface="Adobe Gothic Std B" pitchFamily="34" charset="-128"/>
                <a:cs typeface="Arial" pitchFamily="34" charset="0"/>
              </a:rPr>
              <a:t>implementation, compliance </a:t>
            </a:r>
            <a:r>
              <a:rPr lang="en-US" sz="3200" b="1" dirty="0">
                <a:solidFill>
                  <a:srgbClr val="00B0F0"/>
                </a:solidFill>
                <a:ea typeface="Adobe Gothic Std B" pitchFamily="34" charset="-128"/>
                <a:cs typeface="Arial" pitchFamily="34" charset="0"/>
              </a:rPr>
              <a:t>and enforcement</a:t>
            </a:r>
          </a:p>
        </p:txBody>
      </p:sp>
      <p:pic>
        <p:nvPicPr>
          <p:cNvPr id="1028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7" y="-27384"/>
            <a:ext cx="9207422" cy="37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3854" y="5631068"/>
            <a:ext cx="6400800" cy="1254316"/>
          </a:xfrm>
        </p:spPr>
        <p:txBody>
          <a:bodyPr>
            <a:normAutofit/>
          </a:bodyPr>
          <a:lstStyle/>
          <a:p>
            <a:r>
              <a:rPr lang="fr-CH" sz="2000" i="1" dirty="0" err="1" smtClean="0">
                <a:cs typeface="Times New Roman" pitchFamily="18" charset="0"/>
              </a:rPr>
              <a:t>Wednesday</a:t>
            </a:r>
            <a:r>
              <a:rPr lang="fr-CH" sz="2000" i="1" dirty="0" smtClean="0">
                <a:cs typeface="Times New Roman" pitchFamily="18" charset="0"/>
              </a:rPr>
              <a:t> 17 April 2013, 14:30-16:00</a:t>
            </a:r>
            <a:br>
              <a:rPr lang="fr-CH" sz="2000" i="1" dirty="0" smtClean="0">
                <a:cs typeface="Times New Roman" pitchFamily="18" charset="0"/>
              </a:rPr>
            </a:br>
            <a:r>
              <a:rPr lang="fr-CH" sz="2000" i="1" dirty="0" smtClean="0">
                <a:cs typeface="Times New Roman" pitchFamily="18" charset="0"/>
              </a:rPr>
              <a:t>CICG, Room 15</a:t>
            </a:r>
            <a:endParaRPr lang="en-US" sz="2000" i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5" y="0"/>
            <a:ext cx="5508105" cy="14595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/>
          </a:bodyPr>
          <a:lstStyle/>
          <a:p>
            <a:pPr algn="r"/>
            <a:r>
              <a:rPr lang="fr-CH" sz="4000" b="1" dirty="0" smtClean="0">
                <a:solidFill>
                  <a:schemeClr val="bg1"/>
                </a:solidFill>
              </a:rPr>
              <a:t>Break-out session A12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Yves </a:t>
            </a:r>
            <a:r>
              <a:rPr lang="en-US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Lador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Permanent Representative to the United Nations for Earth Justice (Facilitator)</a:t>
            </a:r>
            <a:endParaRPr lang="en-US" sz="2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Patrick Lambert</a:t>
            </a:r>
            <a:r>
              <a:rPr lang="en-US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Executive Director of Environment, Metropolitan Council of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Dunkerque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France</a:t>
            </a:r>
          </a:p>
          <a:p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Ramin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Pejan</a:t>
            </a:r>
            <a:r>
              <a:rPr lang="en-US" sz="2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Human Rights Officer, Special Procedures Branch, Office of the United Nations High Commissioner for Human Rights</a:t>
            </a:r>
          </a:p>
          <a:p>
            <a:r>
              <a:rPr lang="en-US" sz="2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Maryna</a:t>
            </a:r>
            <a:r>
              <a:rPr lang="en-US" sz="2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Yanush</a:t>
            </a:r>
            <a:r>
              <a: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Environmental Affairs Officer, Aarhus Convention Secretariat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965864"/>
            <a:ext cx="6912768" cy="1593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8" y="-27384"/>
            <a:ext cx="3665353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1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5" y="0"/>
            <a:ext cx="5508105" cy="14595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 fontScale="90000"/>
          </a:bodyPr>
          <a:lstStyle/>
          <a:p>
            <a:pPr algn="r"/>
            <a:r>
              <a:rPr lang="fr-CH" sz="4000" b="1" dirty="0" smtClean="0">
                <a:solidFill>
                  <a:schemeClr val="bg1"/>
                </a:solidFill>
              </a:rPr>
              <a:t>local relevance </a:t>
            </a:r>
            <a:br>
              <a:rPr lang="fr-CH" sz="4000" b="1" dirty="0" smtClean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of </a:t>
            </a:r>
            <a:r>
              <a:rPr lang="fr-CH" sz="4000" b="1" dirty="0" err="1" smtClean="0">
                <a:solidFill>
                  <a:schemeClr val="bg1"/>
                </a:solidFill>
              </a:rPr>
              <a:t>human</a:t>
            </a:r>
            <a:r>
              <a:rPr lang="fr-CH" sz="4000" b="1" dirty="0" smtClean="0">
                <a:solidFill>
                  <a:schemeClr val="bg1"/>
                </a:solidFill>
              </a:rPr>
              <a:t> </a:t>
            </a:r>
            <a:r>
              <a:rPr lang="fr-CH" sz="4000" b="1" dirty="0" err="1" smtClean="0">
                <a:solidFill>
                  <a:schemeClr val="bg1"/>
                </a:solidFill>
              </a:rPr>
              <a:t>rights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+mj-lt"/>
                <a:ea typeface="Adobe Gothic Std B" pitchFamily="34" charset="-128"/>
                <a:cs typeface="Arial" pitchFamily="34" charset="0"/>
              </a:rPr>
              <a:t>Yves </a:t>
            </a:r>
            <a:r>
              <a:rPr lang="en-US" sz="4000" b="1" dirty="0" err="1" smtClean="0">
                <a:latin typeface="+mj-lt"/>
                <a:ea typeface="Adobe Gothic Std B" pitchFamily="34" charset="-128"/>
                <a:cs typeface="Arial" pitchFamily="34" charset="0"/>
              </a:rPr>
              <a:t>Lador</a:t>
            </a:r>
            <a:endParaRPr lang="en-US" sz="4000" b="1" dirty="0" smtClean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  <a:latin typeface="+mj-lt"/>
                <a:ea typeface="Adobe Gothic Std B" pitchFamily="34" charset="-128"/>
                <a:cs typeface="Arial" pitchFamily="34" charset="0"/>
              </a:rPr>
              <a:t>Permanent </a:t>
            </a:r>
            <a:r>
              <a:rPr lang="en-US" b="1" dirty="0">
                <a:solidFill>
                  <a:srgbClr val="00B0F0"/>
                </a:solidFill>
                <a:latin typeface="+mj-lt"/>
                <a:ea typeface="Adobe Gothic Std B" pitchFamily="34" charset="-128"/>
                <a:cs typeface="Arial" pitchFamily="34" charset="0"/>
              </a:rPr>
              <a:t>Representative to the United Nations for Earth Justice (Facilitator)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965864"/>
            <a:ext cx="6912768" cy="1593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8" y="-27384"/>
            <a:ext cx="3665353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2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5" y="0"/>
            <a:ext cx="5508105" cy="14595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 fontScale="90000"/>
          </a:bodyPr>
          <a:lstStyle/>
          <a:p>
            <a:pPr algn="r"/>
            <a:r>
              <a:rPr lang="fr-CH" sz="4000" b="1" dirty="0" smtClean="0">
                <a:solidFill>
                  <a:schemeClr val="bg1"/>
                </a:solidFill>
              </a:rPr>
              <a:t>local relevance </a:t>
            </a:r>
            <a:br>
              <a:rPr lang="fr-CH" sz="4000" b="1" dirty="0" smtClean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of </a:t>
            </a:r>
            <a:r>
              <a:rPr lang="fr-CH" sz="4000" b="1" dirty="0" err="1" smtClean="0">
                <a:solidFill>
                  <a:schemeClr val="bg1"/>
                </a:solidFill>
              </a:rPr>
              <a:t>human</a:t>
            </a:r>
            <a:r>
              <a:rPr lang="fr-CH" sz="4000" b="1" dirty="0" smtClean="0">
                <a:solidFill>
                  <a:schemeClr val="bg1"/>
                </a:solidFill>
              </a:rPr>
              <a:t> </a:t>
            </a:r>
            <a:r>
              <a:rPr lang="fr-CH" sz="4000" b="1" dirty="0" err="1" smtClean="0">
                <a:solidFill>
                  <a:schemeClr val="bg1"/>
                </a:solidFill>
              </a:rPr>
              <a:t>rights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+mj-lt"/>
                <a:ea typeface="Adobe Gothic Std B" pitchFamily="34" charset="-128"/>
                <a:cs typeface="Arial" pitchFamily="34" charset="0"/>
              </a:rPr>
              <a:t>Patrick Lambert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+mj-lt"/>
                <a:ea typeface="Adobe Gothic Std B" pitchFamily="34" charset="-128"/>
                <a:cs typeface="Arial" pitchFamily="34" charset="0"/>
              </a:rPr>
              <a:t>Executive Director of Environment, Metropolitan Council of 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  <a:ea typeface="Adobe Gothic Std B" pitchFamily="34" charset="-128"/>
                <a:cs typeface="Arial" pitchFamily="34" charset="0"/>
              </a:rPr>
              <a:t>Dunkerque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Adobe Gothic Std B" pitchFamily="34" charset="-128"/>
                <a:cs typeface="Arial" pitchFamily="34" charset="0"/>
              </a:rPr>
              <a:t>, France</a:t>
            </a:r>
          </a:p>
          <a:p>
            <a:pPr marL="0" indent="0" algn="ctr">
              <a:buNone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dobe Gothic Std B" pitchFamily="34" charset="-128"/>
                <a:cs typeface="Arial" pitchFamily="34" charset="0"/>
              </a:rPr>
              <a:t>“implementing the right to water”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965864"/>
            <a:ext cx="6912768" cy="1593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8" y="-27384"/>
            <a:ext cx="3665353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8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5" y="0"/>
            <a:ext cx="5508105" cy="145950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 fontScale="90000"/>
          </a:bodyPr>
          <a:lstStyle/>
          <a:p>
            <a:pPr algn="r"/>
            <a:r>
              <a:rPr lang="fr-CH" sz="4000" b="1" dirty="0" smtClean="0">
                <a:solidFill>
                  <a:schemeClr val="bg1"/>
                </a:solidFill>
              </a:rPr>
              <a:t>local relevance </a:t>
            </a:r>
            <a:br>
              <a:rPr lang="fr-CH" sz="4000" b="1" dirty="0" smtClean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of </a:t>
            </a:r>
            <a:r>
              <a:rPr lang="fr-CH" sz="4000" b="1" dirty="0" err="1" smtClean="0">
                <a:solidFill>
                  <a:schemeClr val="bg1"/>
                </a:solidFill>
              </a:rPr>
              <a:t>human</a:t>
            </a:r>
            <a:r>
              <a:rPr lang="fr-CH" sz="4000" b="1" dirty="0" smtClean="0">
                <a:solidFill>
                  <a:schemeClr val="bg1"/>
                </a:solidFill>
              </a:rPr>
              <a:t> </a:t>
            </a:r>
            <a:r>
              <a:rPr lang="fr-CH" sz="4000" b="1" dirty="0" err="1" smtClean="0">
                <a:solidFill>
                  <a:schemeClr val="bg1"/>
                </a:solidFill>
              </a:rPr>
              <a:t>rights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latin typeface="+mj-lt"/>
                <a:ea typeface="Adobe Gothic Std B" pitchFamily="34" charset="-128"/>
                <a:cs typeface="Arial" pitchFamily="34" charset="0"/>
              </a:rPr>
              <a:t>Ramin</a:t>
            </a:r>
            <a:r>
              <a:rPr lang="en-US" sz="4000" b="1" dirty="0" smtClean="0">
                <a:latin typeface="+mj-lt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sz="4000" b="1" dirty="0" err="1" smtClean="0">
                <a:latin typeface="+mj-lt"/>
                <a:ea typeface="Adobe Gothic Std B" pitchFamily="34" charset="-128"/>
                <a:cs typeface="Arial" pitchFamily="34" charset="0"/>
              </a:rPr>
              <a:t>Pejan</a:t>
            </a:r>
            <a:endParaRPr lang="en-US" sz="4000" b="1" dirty="0" smtClean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+mj-lt"/>
                <a:ea typeface="Adobe Gothic Std B" pitchFamily="34" charset="-128"/>
                <a:cs typeface="Arial" pitchFamily="34" charset="0"/>
              </a:rPr>
              <a:t>Human Rights Officer, Special Procedures Branch, Office of the United Nations High Commissioner for Human Rights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+mj-lt"/>
                <a:ea typeface="Adobe Gothic Std B" pitchFamily="34" charset="-128"/>
                <a:cs typeface="Arial" pitchFamily="34" charset="0"/>
              </a:rPr>
              <a:t>(former Senior Counsel, New York City Law Department, Environmental Law Division)</a:t>
            </a:r>
            <a:endParaRPr lang="fr-CH" b="1" dirty="0">
              <a:solidFill>
                <a:srgbClr val="7030A0"/>
              </a:solidFill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dobe Gothic Std B" pitchFamily="34" charset="-128"/>
                <a:cs typeface="Arial" pitchFamily="34" charset="0"/>
              </a:rPr>
              <a:t>“human rights and sustainable development in the City of New York”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  <a:latin typeface="+mj-lt"/>
              <a:ea typeface="Adobe Gothic Std B" pitchFamily="34" charset="-128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965864"/>
            <a:ext cx="6912768" cy="1593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8" y="-27384"/>
            <a:ext cx="3665353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8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5" y="0"/>
            <a:ext cx="5508105" cy="14595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 fontScale="90000"/>
          </a:bodyPr>
          <a:lstStyle/>
          <a:p>
            <a:pPr algn="r"/>
            <a:r>
              <a:rPr lang="fr-CH" sz="4000" b="1" dirty="0" smtClean="0">
                <a:solidFill>
                  <a:schemeClr val="bg1"/>
                </a:solidFill>
              </a:rPr>
              <a:t>local relevance </a:t>
            </a:r>
            <a:br>
              <a:rPr lang="fr-CH" sz="4000" b="1" dirty="0" smtClean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of </a:t>
            </a:r>
            <a:r>
              <a:rPr lang="fr-CH" sz="4000" b="1" dirty="0" err="1" smtClean="0">
                <a:solidFill>
                  <a:schemeClr val="bg1"/>
                </a:solidFill>
              </a:rPr>
              <a:t>human</a:t>
            </a:r>
            <a:r>
              <a:rPr lang="fr-CH" sz="4000" b="1" dirty="0" smtClean="0">
                <a:solidFill>
                  <a:schemeClr val="bg1"/>
                </a:solidFill>
              </a:rPr>
              <a:t> </a:t>
            </a:r>
            <a:r>
              <a:rPr lang="fr-CH" sz="4000" b="1" dirty="0" err="1" smtClean="0">
                <a:solidFill>
                  <a:schemeClr val="bg1"/>
                </a:solidFill>
              </a:rPr>
              <a:t>rights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latin typeface="+mj-lt"/>
                <a:ea typeface="Adobe Gothic Std B" pitchFamily="34" charset="-128"/>
                <a:cs typeface="Arial" pitchFamily="34" charset="0"/>
              </a:rPr>
              <a:t>Maryna</a:t>
            </a:r>
            <a:r>
              <a:rPr lang="en-US" sz="4000" b="1" dirty="0" smtClean="0">
                <a:latin typeface="+mj-lt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sz="4000" b="1" dirty="0" err="1" smtClean="0">
                <a:latin typeface="+mj-lt"/>
                <a:ea typeface="Adobe Gothic Std B" pitchFamily="34" charset="-128"/>
                <a:cs typeface="Arial" pitchFamily="34" charset="0"/>
              </a:rPr>
              <a:t>Yanush</a:t>
            </a:r>
            <a:endParaRPr lang="en-US" sz="4000" b="1" dirty="0" smtClean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+mj-lt"/>
                <a:ea typeface="Adobe Gothic Std B" pitchFamily="34" charset="-128"/>
                <a:cs typeface="Arial" pitchFamily="34" charset="0"/>
              </a:rPr>
              <a:t>Environmental Affairs Officer, UNECE Aarhus Convention Secretariat</a:t>
            </a:r>
          </a:p>
          <a:p>
            <a:pPr marL="0" indent="0">
              <a:buNone/>
            </a:pPr>
            <a:endParaRPr lang="fr-CH" b="1" dirty="0">
              <a:solidFill>
                <a:srgbClr val="00B050"/>
              </a:solidFill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dobe Gothic Std B" pitchFamily="34" charset="-128"/>
                <a:cs typeface="Arial" pitchFamily="34" charset="0"/>
              </a:rPr>
              <a:t>“a treaty very relevant for local authorities”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+mj-lt"/>
              <a:ea typeface="Adobe Gothic Std B" pitchFamily="34" charset="-128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965864"/>
            <a:ext cx="6912768" cy="1593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8" y="-27384"/>
            <a:ext cx="3665353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5" y="0"/>
            <a:ext cx="5508105" cy="14595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 fontScale="90000"/>
          </a:bodyPr>
          <a:lstStyle/>
          <a:p>
            <a:pPr algn="r"/>
            <a:r>
              <a:rPr lang="fr-CH" sz="4000" b="1" dirty="0" smtClean="0">
                <a:solidFill>
                  <a:schemeClr val="bg1"/>
                </a:solidFill>
              </a:rPr>
              <a:t>local relevance </a:t>
            </a:r>
            <a:br>
              <a:rPr lang="fr-CH" sz="4000" b="1" dirty="0" smtClean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of </a:t>
            </a:r>
            <a:r>
              <a:rPr lang="fr-CH" sz="4000" b="1" dirty="0" err="1" smtClean="0">
                <a:solidFill>
                  <a:schemeClr val="bg1"/>
                </a:solidFill>
              </a:rPr>
              <a:t>human</a:t>
            </a:r>
            <a:r>
              <a:rPr lang="fr-CH" sz="4000" b="1" dirty="0" smtClean="0">
                <a:solidFill>
                  <a:schemeClr val="bg1"/>
                </a:solidFill>
              </a:rPr>
              <a:t> </a:t>
            </a:r>
            <a:r>
              <a:rPr lang="fr-CH" sz="4000" b="1" dirty="0" err="1" smtClean="0">
                <a:solidFill>
                  <a:schemeClr val="bg1"/>
                </a:solidFill>
              </a:rPr>
              <a:t>rights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latin typeface="+mj-lt"/>
              <a:ea typeface="Adobe Gothic Std B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dirty="0" smtClean="0">
                <a:latin typeface="+mj-lt"/>
                <a:ea typeface="Adobe Gothic Std B" pitchFamily="34" charset="-128"/>
                <a:cs typeface="Arial" pitchFamily="34" charset="0"/>
              </a:rPr>
              <a:t>open discussion </a:t>
            </a:r>
            <a:br>
              <a:rPr lang="en-US" sz="4400" b="1" dirty="0" smtClean="0">
                <a:latin typeface="+mj-lt"/>
                <a:ea typeface="Adobe Gothic Std B" pitchFamily="34" charset="-128"/>
                <a:cs typeface="Arial" pitchFamily="34" charset="0"/>
              </a:rPr>
            </a:br>
            <a:r>
              <a:rPr lang="en-US" sz="4400" b="1" dirty="0" smtClean="0">
                <a:latin typeface="+mj-lt"/>
                <a:ea typeface="Adobe Gothic Std B" pitchFamily="34" charset="-128"/>
                <a:cs typeface="Arial" pitchFamily="34" charset="0"/>
              </a:rPr>
              <a:t>with the audience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965864"/>
            <a:ext cx="6912768" cy="1593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sustainablegeneva2013.org/wp-content/uploads/2013/02/Banner_ENG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58" y="-27384"/>
            <a:ext cx="3665353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Local relevance of human rights: implementation, compliance and enforcement</vt:lpstr>
      <vt:lpstr>Break-out session A12</vt:lpstr>
      <vt:lpstr>local relevance  of human rights</vt:lpstr>
      <vt:lpstr>local relevance  of human rights</vt:lpstr>
      <vt:lpstr>local relevance  of human rights</vt:lpstr>
      <vt:lpstr>local relevance  of human rights</vt:lpstr>
      <vt:lpstr>local relevance  of human rights</vt:lpstr>
    </vt:vector>
  </TitlesOfParts>
  <Company>United Nations Office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Sulpiz Boisserée</dc:creator>
  <cp:lastModifiedBy>Sulpiz Boisserée</cp:lastModifiedBy>
  <cp:revision>8</cp:revision>
  <dcterms:created xsi:type="dcterms:W3CDTF">2013-04-16T19:56:35Z</dcterms:created>
  <dcterms:modified xsi:type="dcterms:W3CDTF">2013-04-16T21:04:54Z</dcterms:modified>
</cp:coreProperties>
</file>