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72" r:id="rId4"/>
    <p:sldId id="267" r:id="rId5"/>
    <p:sldId id="263" r:id="rId6"/>
    <p:sldId id="265" r:id="rId7"/>
    <p:sldId id="266" r:id="rId8"/>
    <p:sldId id="273" r:id="rId9"/>
    <p:sldId id="268" r:id="rId10"/>
    <p:sldId id="269" r:id="rId11"/>
    <p:sldId id="270" r:id="rId12"/>
    <p:sldId id="271" r:id="rId13"/>
    <p:sldId id="275" r:id="rId14"/>
    <p:sldId id="258" r:id="rId15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00000"/>
    <a:srgbClr val="FF0000"/>
    <a:srgbClr val="008000"/>
    <a:srgbClr val="3333FF"/>
    <a:srgbClr val="FFFFCC"/>
    <a:srgbClr val="FF6600"/>
    <a:srgbClr val="FF9900"/>
    <a:srgbClr val="FF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86" autoAdjust="0"/>
  </p:normalViewPr>
  <p:slideViewPr>
    <p:cSldViewPr snapToGrid="0" snapToObjects="1">
      <p:cViewPr>
        <p:scale>
          <a:sx n="100" d="100"/>
          <a:sy n="100" d="100"/>
        </p:scale>
        <p:origin x="-194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7D70F-B59A-4A83-9CE6-3079A89D6580}" type="datetimeFigureOut">
              <a:rPr lang="fr-CH" smtClean="0"/>
              <a:t>06.06.2016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00407-07E8-424F-AB94-47A2160A61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397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6F695-6CB9-4257-9793-291D6DECDA49}" type="datetimeFigureOut">
              <a:rPr lang="fr-CH" smtClean="0"/>
              <a:t>06.06.2016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132BE-FC44-4EE6-871E-41B50BF1D8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516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CH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132BE-FC44-4EE6-871E-41B50BF1D81A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687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132BE-FC44-4EE6-871E-41B50BF1D81A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645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132BE-FC44-4EE6-871E-41B50BF1D81A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9250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132BE-FC44-4EE6-871E-41B50BF1D81A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779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132BE-FC44-4EE6-871E-41B50BF1D81A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01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132BE-FC44-4EE6-871E-41B50BF1D81A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8287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132BE-FC44-4EE6-871E-41B50BF1D81A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3609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h/url?sa=i&amp;rct=j&amp;q=&amp;esrc=s&amp;source=images&amp;cd=&amp;cad=rja&amp;uact=8&amp;ved=0ahUKEwj8qOit843NAhUDtxQKHX5nDPQQjRwIBw&amp;url=http://www.wincalendar.com/World-Oceans-Day&amp;psig=AFQjCNEhyw23nPb6WihDBVS-U-bX2yXgEQ&amp;ust=1465113513345556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0"/>
            <a:ext cx="9180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60925" y="533949"/>
            <a:ext cx="8058150" cy="3095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7700" dirty="0" smtClean="0">
                <a:solidFill>
                  <a:srgbClr val="FFFF99"/>
                </a:solidFill>
              </a:rPr>
              <a:t>Objectif             Goal</a:t>
            </a:r>
            <a:endParaRPr lang="en-US" sz="7700" dirty="0">
              <a:solidFill>
                <a:srgbClr val="FFFF99"/>
              </a:solidFill>
            </a:endParaRPr>
          </a:p>
          <a:p>
            <a:pPr algn="l"/>
            <a:r>
              <a:rPr lang="en-US" sz="7700" dirty="0" smtClean="0">
                <a:solidFill>
                  <a:srgbClr val="FFFF99"/>
                </a:solidFill>
              </a:rPr>
              <a:t>               Oceans</a:t>
            </a:r>
            <a:endParaRPr lang="en-US" sz="7700" dirty="0">
              <a:solidFill>
                <a:srgbClr val="FFFF99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67251" y="5013367"/>
            <a:ext cx="4267199" cy="1508105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/>
              <a:t>M Jarraud</a:t>
            </a:r>
          </a:p>
          <a:p>
            <a:pPr algn="ctr"/>
            <a:r>
              <a:rPr lang="en-US" altLang="en-US" sz="2400" b="1" dirty="0"/>
              <a:t>Secretary-General Emeritus</a:t>
            </a:r>
          </a:p>
          <a:p>
            <a:pPr algn="ctr"/>
            <a:r>
              <a:rPr lang="en-US" altLang="en-US" sz="2400" b="1" dirty="0" smtClean="0"/>
              <a:t>WMO</a:t>
            </a:r>
          </a:p>
          <a:p>
            <a:pPr algn="ctr"/>
            <a:r>
              <a:rPr lang="en-US" altLang="en-US" sz="2000" b="1" dirty="0"/>
              <a:t>Geneva (9 June 2016</a:t>
            </a:r>
            <a:r>
              <a:rPr lang="en-US" altLang="en-US" sz="2000" b="1" dirty="0" smtClean="0"/>
              <a:t>)</a:t>
            </a:r>
            <a:endParaRPr lang="en-US" altLang="en-US" sz="24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2" y="5216089"/>
            <a:ext cx="1345406" cy="12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Sea level rise (2)</a:t>
            </a:r>
            <a:endParaRPr lang="en-US" dirty="0"/>
          </a:p>
        </p:txBody>
      </p:sp>
      <p:pic>
        <p:nvPicPr>
          <p:cNvPr id="9" name="Picture 2" descr="Plot of sea level trends from 1993 to 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86" y="1417638"/>
            <a:ext cx="7437448" cy="48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3234397" y="1379242"/>
            <a:ext cx="27146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 smtClean="0">
                <a:solidFill>
                  <a:srgbClr val="C00000"/>
                </a:solidFill>
                <a:latin typeface="+mn-lt"/>
              </a:rPr>
              <a:t>Trend 1993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Symbol"/>
              </a:rPr>
              <a:t>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</a:rPr>
              <a:t>2013  </a:t>
            </a:r>
            <a:endParaRPr lang="fr-CH" sz="2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870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nsidc.org/data/seaice_index/images/n_plot_hi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3" y="2655996"/>
            <a:ext cx="5259192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22228"/>
          </a:xfrm>
        </p:spPr>
        <p:txBody>
          <a:bodyPr>
            <a:normAutofit/>
          </a:bodyPr>
          <a:lstStyle/>
          <a:p>
            <a:r>
              <a:rPr lang="en-US" b="1" dirty="0" smtClean="0"/>
              <a:t>Arctic sea ice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1072221" y="1884037"/>
            <a:ext cx="27146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>
                <a:solidFill>
                  <a:srgbClr val="A50021"/>
                </a:solidFill>
              </a:rPr>
              <a:t>Trend 1979</a:t>
            </a:r>
            <a:r>
              <a:rPr lang="fr-CH" sz="2000" b="1" dirty="0">
                <a:solidFill>
                  <a:srgbClr val="A50021"/>
                </a:solidFill>
                <a:sym typeface="Symbol"/>
              </a:rPr>
              <a:t></a:t>
            </a:r>
            <a:r>
              <a:rPr lang="fr-CH" sz="2000" b="1" dirty="0">
                <a:solidFill>
                  <a:srgbClr val="A50021"/>
                </a:solidFill>
              </a:rPr>
              <a:t>2015</a:t>
            </a:r>
          </a:p>
          <a:p>
            <a:pPr algn="ctr"/>
            <a:r>
              <a:rPr lang="fr-CH" sz="2000" b="1" dirty="0">
                <a:solidFill>
                  <a:srgbClr val="A50021"/>
                </a:solidFill>
              </a:rPr>
              <a:t>-13.4% per </a:t>
            </a:r>
            <a:r>
              <a:rPr lang="fr-CH" sz="2000" b="1" dirty="0" err="1">
                <a:solidFill>
                  <a:srgbClr val="A50021"/>
                </a:solidFill>
              </a:rPr>
              <a:t>decade</a:t>
            </a:r>
            <a:r>
              <a:rPr lang="fr-CH" sz="2000" b="1" dirty="0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8" name="Picture 2" descr="http://climate.nasa.gov/system/internal_resources/details/original/596_15-187b-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09" y="1196866"/>
            <a:ext cx="4714472" cy="309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4"/>
          <p:cNvSpPr txBox="1"/>
          <p:nvPr/>
        </p:nvSpPr>
        <p:spPr>
          <a:xfrm>
            <a:off x="5438775" y="4503412"/>
            <a:ext cx="32480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 err="1" smtClean="0">
                <a:solidFill>
                  <a:srgbClr val="A50021"/>
                </a:solidFill>
                <a:latin typeface="+mn-lt"/>
              </a:rPr>
              <a:t>Arctic</a:t>
            </a:r>
            <a:r>
              <a:rPr lang="fr-CH" sz="2000" b="1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fr-CH" sz="2000" b="1" dirty="0" err="1" smtClean="0">
                <a:solidFill>
                  <a:srgbClr val="A50021"/>
                </a:solidFill>
                <a:latin typeface="+mn-lt"/>
              </a:rPr>
              <a:t>ice</a:t>
            </a:r>
            <a:r>
              <a:rPr lang="fr-CH" sz="2000" b="1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fr-CH" sz="2000" b="1" dirty="0" err="1" smtClean="0">
                <a:solidFill>
                  <a:srgbClr val="A50021"/>
                </a:solidFill>
                <a:latin typeface="+mn-lt"/>
              </a:rPr>
              <a:t>extent</a:t>
            </a:r>
            <a:r>
              <a:rPr lang="fr-CH" sz="2000" b="1" dirty="0" smtClean="0">
                <a:solidFill>
                  <a:srgbClr val="A50021"/>
                </a:solidFill>
                <a:latin typeface="+mn-lt"/>
              </a:rPr>
              <a:t> (Sept 2015)</a:t>
            </a:r>
            <a:endParaRPr lang="fr-CH" sz="2000" b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77182" y="3689344"/>
            <a:ext cx="4429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H" sz="1800" b="1" dirty="0" smtClean="0">
                <a:solidFill>
                  <a:srgbClr val="FFFF00"/>
                </a:solidFill>
                <a:latin typeface="Arial Narrow"/>
              </a:rPr>
              <a:t>Yellow line </a:t>
            </a:r>
            <a:r>
              <a:rPr lang="fr-CH" sz="1800" b="1" dirty="0" smtClean="0">
                <a:solidFill>
                  <a:srgbClr val="FFFFFF"/>
                </a:solidFill>
                <a:latin typeface="Arial Narrow"/>
              </a:rPr>
              <a:t>: </a:t>
            </a:r>
            <a:r>
              <a:rPr lang="fr-CH" sz="1800" b="1" dirty="0" err="1" smtClean="0">
                <a:solidFill>
                  <a:srgbClr val="FFFFFF"/>
                </a:solidFill>
                <a:latin typeface="Arial Narrow"/>
              </a:rPr>
              <a:t>mean</a:t>
            </a:r>
            <a:r>
              <a:rPr lang="fr-CH" sz="1800" b="1" dirty="0" smtClean="0">
                <a:solidFill>
                  <a:srgbClr val="FFFFFF"/>
                </a:solidFill>
                <a:latin typeface="Arial Narrow"/>
              </a:rPr>
              <a:t> extension</a:t>
            </a:r>
            <a:r>
              <a:rPr lang="fr-FR" sz="1800" b="1" dirty="0" smtClean="0">
                <a:solidFill>
                  <a:srgbClr val="FFFFFF"/>
                </a:solidFill>
                <a:latin typeface="Arial Narrow"/>
              </a:rPr>
              <a:t> </a:t>
            </a:r>
            <a:r>
              <a:rPr lang="fr-FR" sz="1800" b="1" dirty="0">
                <a:solidFill>
                  <a:srgbClr val="FFFFFF"/>
                </a:solidFill>
                <a:latin typeface="Arial Narrow"/>
              </a:rPr>
              <a:t>1981-2010</a:t>
            </a:r>
            <a:endParaRPr lang="fr-CH" sz="1800" b="1" dirty="0">
              <a:solidFill>
                <a:srgbClr val="FFFF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34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4325" y="274638"/>
            <a:ext cx="8610599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Oceans acidification and CO</a:t>
            </a:r>
            <a:r>
              <a:rPr lang="en-US" sz="3600" baseline="-25000" dirty="0" smtClean="0"/>
              <a:t>2 </a:t>
            </a:r>
            <a:r>
              <a:rPr lang="en-US" sz="3600" dirty="0"/>
              <a:t>absorption</a:t>
            </a:r>
          </a:p>
        </p:txBody>
      </p:sp>
      <p:pic>
        <p:nvPicPr>
          <p:cNvPr id="4" name="Picture 4" descr="http://www.ipcc.ch/report/graphics/images/Assessment%20Reports/AR5%20-%20WG1/SPM/FigSPM-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6"/>
          <a:stretch/>
        </p:blipFill>
        <p:spPr bwMode="auto">
          <a:xfrm>
            <a:off x="3290000" y="3611300"/>
            <a:ext cx="5525749" cy="286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/>
          <p:cNvSpPr txBox="1"/>
          <p:nvPr/>
        </p:nvSpPr>
        <p:spPr>
          <a:xfrm>
            <a:off x="561746" y="4160467"/>
            <a:ext cx="246720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 smtClean="0">
                <a:solidFill>
                  <a:srgbClr val="002060"/>
                </a:solidFill>
              </a:rPr>
              <a:t>pH drop of 0.1 unit </a:t>
            </a:r>
            <a:r>
              <a:rPr lang="fr-CH" sz="2000" b="1" dirty="0" err="1" smtClean="0">
                <a:solidFill>
                  <a:srgbClr val="002060"/>
                </a:solidFill>
              </a:rPr>
              <a:t>since</a:t>
            </a:r>
            <a:r>
              <a:rPr lang="fr-CH" sz="2000" b="1" dirty="0" smtClean="0">
                <a:solidFill>
                  <a:srgbClr val="002060"/>
                </a:solidFill>
              </a:rPr>
              <a:t> </a:t>
            </a:r>
            <a:r>
              <a:rPr lang="fr-CH" sz="2000" b="1" dirty="0" err="1" smtClean="0">
                <a:solidFill>
                  <a:srgbClr val="002060"/>
                </a:solidFill>
              </a:rPr>
              <a:t>pre-industrial</a:t>
            </a:r>
            <a:r>
              <a:rPr lang="fr-CH" sz="2000" b="1" dirty="0" smtClean="0">
                <a:solidFill>
                  <a:srgbClr val="002060"/>
                </a:solidFill>
              </a:rPr>
              <a:t> times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623" y="1506963"/>
            <a:ext cx="83871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C6600"/>
              </a:buClr>
              <a:buFont typeface="Wingdings" panose="05000000000000000000" pitchFamily="2" charset="2"/>
              <a:buChar char="§"/>
            </a:pPr>
            <a:r>
              <a:rPr lang="fr-CH" sz="2400" b="1" kern="0" dirty="0" err="1" smtClean="0">
                <a:solidFill>
                  <a:schemeClr val="tx2">
                    <a:lumMod val="50000"/>
                  </a:schemeClr>
                </a:solidFill>
              </a:rPr>
              <a:t>Oceans</a:t>
            </a:r>
            <a:r>
              <a:rPr lang="fr-CH" sz="2400" b="1" kern="0" dirty="0" smtClean="0">
                <a:solidFill>
                  <a:schemeClr val="tx2">
                    <a:lumMod val="50000"/>
                  </a:schemeClr>
                </a:solidFill>
              </a:rPr>
              <a:t> have </a:t>
            </a:r>
            <a:r>
              <a:rPr lang="fr-CH" sz="2400" b="1" kern="0" dirty="0" err="1" smtClean="0">
                <a:solidFill>
                  <a:schemeClr val="tx2">
                    <a:lumMod val="50000"/>
                  </a:schemeClr>
                </a:solidFill>
              </a:rPr>
              <a:t>absorbed</a:t>
            </a:r>
            <a:r>
              <a:rPr lang="fr-CH" sz="2400" b="1" kern="0" dirty="0" smtClean="0">
                <a:solidFill>
                  <a:schemeClr val="tx2">
                    <a:lumMod val="50000"/>
                  </a:schemeClr>
                </a:solidFill>
              </a:rPr>
              <a:t> about 25% of all </a:t>
            </a:r>
            <a:r>
              <a:rPr lang="fr-CH" sz="2400" b="1" kern="0" dirty="0" err="1" smtClean="0">
                <a:solidFill>
                  <a:schemeClr val="tx2">
                    <a:lumMod val="50000"/>
                  </a:schemeClr>
                </a:solidFill>
              </a:rPr>
              <a:t>anthropogenic</a:t>
            </a:r>
            <a:r>
              <a:rPr lang="fr-CH" sz="2400" b="1" kern="0" dirty="0" smtClean="0">
                <a:solidFill>
                  <a:schemeClr val="tx2">
                    <a:lumMod val="50000"/>
                  </a:schemeClr>
                </a:solidFill>
              </a:rPr>
              <a:t> CO</a:t>
            </a:r>
            <a:r>
              <a:rPr lang="en-US" sz="2400" b="1" baseline="-25000" dirty="0" smtClean="0"/>
              <a:t>2</a:t>
            </a:r>
          </a:p>
          <a:p>
            <a:pPr marL="342900" indent="-342900">
              <a:buClr>
                <a:srgbClr val="CC6600"/>
              </a:buClr>
              <a:buFont typeface="Wingdings" panose="05000000000000000000" pitchFamily="2" charset="2"/>
              <a:buChar char="§"/>
            </a:pPr>
            <a:r>
              <a:rPr lang="en-US" sz="2400" b="1" kern="0" dirty="0" smtClean="0">
                <a:solidFill>
                  <a:schemeClr val="tx2">
                    <a:lumMod val="50000"/>
                  </a:schemeClr>
                </a:solidFill>
              </a:rPr>
              <a:t>Acidification: about 26% since pre-industrial time</a:t>
            </a:r>
          </a:p>
          <a:p>
            <a:pPr marL="800100" lvl="1" indent="-342900">
              <a:buClr>
                <a:srgbClr val="CC6600"/>
              </a:buClr>
              <a:buFont typeface="Wingdings" panose="05000000000000000000" pitchFamily="2" charset="2"/>
              <a:buChar char="§"/>
            </a:pPr>
            <a:r>
              <a:rPr lang="en-US" sz="2000" b="1" kern="0" dirty="0" smtClean="0">
                <a:solidFill>
                  <a:schemeClr val="tx2">
                    <a:lumMod val="50000"/>
                  </a:schemeClr>
                </a:solidFill>
              </a:rPr>
              <a:t>Rate unprecedented in last 300 million years</a:t>
            </a:r>
          </a:p>
          <a:p>
            <a:pPr marL="800100" lvl="1" indent="-342900">
              <a:buClr>
                <a:srgbClr val="CC6600"/>
              </a:buClr>
              <a:buFont typeface="Wingdings" panose="05000000000000000000" pitchFamily="2" charset="2"/>
              <a:buChar char="§"/>
            </a:pPr>
            <a:r>
              <a:rPr lang="en-US" sz="2000" b="1" kern="0" dirty="0" smtClean="0">
                <a:solidFill>
                  <a:schemeClr val="tx2">
                    <a:lumMod val="50000"/>
                  </a:schemeClr>
                </a:solidFill>
              </a:rPr>
              <a:t>Acidification will continue for centuries, even with </a:t>
            </a:r>
            <a:r>
              <a:rPr lang="en-US" sz="2000" b="1" kern="0" dirty="0" err="1" smtClean="0">
                <a:solidFill>
                  <a:schemeClr val="tx2">
                    <a:lumMod val="50000"/>
                  </a:schemeClr>
                </a:solidFill>
              </a:rPr>
              <a:t>zéro</a:t>
            </a:r>
            <a:r>
              <a:rPr lang="en-US" sz="2000" b="1" kern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kern="0" dirty="0" smtClean="0">
                <a:solidFill>
                  <a:schemeClr val="tx2">
                    <a:lumMod val="50000"/>
                  </a:schemeClr>
                </a:solidFill>
              </a:rPr>
              <a:t>CO</a:t>
            </a:r>
            <a:r>
              <a:rPr lang="en-US" sz="2000" b="1" kern="0" baseline="-25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sz="2000" b="1" kern="0" dirty="0" smtClean="0">
                <a:solidFill>
                  <a:schemeClr val="tx2">
                    <a:lumMod val="50000"/>
                  </a:schemeClr>
                </a:solidFill>
              </a:rPr>
              <a:t> emissions</a:t>
            </a:r>
          </a:p>
          <a:p>
            <a:pPr marL="342900" indent="-342900">
              <a:buClr>
                <a:srgbClr val="CC6600"/>
              </a:buClr>
              <a:buFont typeface="Wingdings" panose="05000000000000000000" pitchFamily="2" charset="2"/>
              <a:buChar char="§"/>
            </a:pPr>
            <a:r>
              <a:rPr lang="en-US" sz="2400" b="1" kern="0" dirty="0" smtClean="0">
                <a:solidFill>
                  <a:schemeClr val="tx2">
                    <a:lumMod val="50000"/>
                  </a:schemeClr>
                </a:solidFill>
              </a:rPr>
              <a:t>Acidification reduces capacity of oceans to absorb </a:t>
            </a:r>
            <a:r>
              <a:rPr lang="fr-CH" sz="2400" b="1" kern="0" dirty="0">
                <a:solidFill>
                  <a:schemeClr val="tx2">
                    <a:lumMod val="50000"/>
                  </a:schemeClr>
                </a:solidFill>
              </a:rPr>
              <a:t>CO</a:t>
            </a:r>
            <a:r>
              <a:rPr lang="en-US" sz="2400" b="1" baseline="-25000" dirty="0"/>
              <a:t>2</a:t>
            </a:r>
            <a:endParaRPr lang="fr-CH" sz="2400" b="1" kern="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9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2662"/>
          </a:xfrm>
        </p:spPr>
        <p:txBody>
          <a:bodyPr/>
          <a:lstStyle/>
          <a:p>
            <a:r>
              <a:rPr lang="en-US" b="1" dirty="0" smtClean="0"/>
              <a:t>From knowledge to action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457200" y="1253609"/>
            <a:ext cx="55911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altLang="fr-FR" sz="2400" b="1" dirty="0">
                <a:solidFill>
                  <a:srgbClr val="002060"/>
                </a:solidFill>
              </a:rPr>
              <a:t>Getting the </a:t>
            </a:r>
            <a:r>
              <a:rPr lang="en-GB" altLang="fr-FR" sz="2400" b="1" dirty="0" smtClean="0">
                <a:solidFill>
                  <a:srgbClr val="002060"/>
                </a:solidFill>
              </a:rPr>
              <a:t>information across in an authoritative, but understandable way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H" sz="2400" b="1" dirty="0" err="1" smtClean="0">
                <a:solidFill>
                  <a:srgbClr val="002060"/>
                </a:solidFill>
              </a:rPr>
              <a:t>Strengthen</a:t>
            </a:r>
            <a:r>
              <a:rPr lang="fr-CH" sz="2400" b="1" dirty="0" smtClean="0">
                <a:solidFill>
                  <a:srgbClr val="002060"/>
                </a:solidFill>
              </a:rPr>
              <a:t> cross-</a:t>
            </a:r>
            <a:r>
              <a:rPr lang="fr-CH" sz="2400" b="1" dirty="0" err="1" smtClean="0">
                <a:solidFill>
                  <a:srgbClr val="002060"/>
                </a:solidFill>
              </a:rPr>
              <a:t>disciplinary</a:t>
            </a:r>
            <a:r>
              <a:rPr lang="fr-CH" sz="2400" b="1" dirty="0" smtClean="0">
                <a:solidFill>
                  <a:srgbClr val="002060"/>
                </a:solidFill>
              </a:rPr>
              <a:t> </a:t>
            </a:r>
            <a:r>
              <a:rPr lang="fr-CH" sz="2400" b="1" dirty="0" err="1" smtClean="0">
                <a:solidFill>
                  <a:srgbClr val="002060"/>
                </a:solidFill>
              </a:rPr>
              <a:t>cooperation</a:t>
            </a:r>
            <a:endParaRPr lang="fr-CH" sz="2400" b="1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H" sz="2400" b="1" dirty="0" err="1" smtClean="0">
                <a:solidFill>
                  <a:srgbClr val="002060"/>
                </a:solidFill>
              </a:rPr>
              <a:t>Better</a:t>
            </a:r>
            <a:r>
              <a:rPr lang="fr-CH" sz="2400" b="1" dirty="0" smtClean="0">
                <a:solidFill>
                  <a:srgbClr val="002060"/>
                </a:solidFill>
              </a:rPr>
              <a:t> </a:t>
            </a:r>
            <a:r>
              <a:rPr lang="fr-CH" sz="2400" b="1" dirty="0" err="1" smtClean="0">
                <a:solidFill>
                  <a:srgbClr val="002060"/>
                </a:solidFill>
              </a:rPr>
              <a:t>integration</a:t>
            </a:r>
            <a:r>
              <a:rPr lang="fr-CH" sz="2400" b="1" dirty="0" smtClean="0">
                <a:solidFill>
                  <a:srgbClr val="002060"/>
                </a:solidFill>
              </a:rPr>
              <a:t> of </a:t>
            </a:r>
            <a:r>
              <a:rPr lang="fr-CH" sz="2400" b="1" dirty="0" err="1" smtClean="0">
                <a:solidFill>
                  <a:srgbClr val="002060"/>
                </a:solidFill>
              </a:rPr>
              <a:t>Oceans</a:t>
            </a:r>
            <a:r>
              <a:rPr lang="fr-CH" sz="2400" b="1" dirty="0" smtClean="0">
                <a:solidFill>
                  <a:srgbClr val="002060"/>
                </a:solidFill>
              </a:rPr>
              <a:t> dimension in </a:t>
            </a:r>
            <a:r>
              <a:rPr lang="fr-CH" sz="2400" b="1" dirty="0" err="1" smtClean="0">
                <a:solidFill>
                  <a:srgbClr val="002060"/>
                </a:solidFill>
              </a:rPr>
              <a:t>various</a:t>
            </a:r>
            <a:r>
              <a:rPr lang="fr-CH" sz="2400" b="1" dirty="0" smtClean="0">
                <a:solidFill>
                  <a:srgbClr val="002060"/>
                </a:solidFill>
              </a:rPr>
              <a:t> international </a:t>
            </a:r>
            <a:r>
              <a:rPr lang="fr-CH" sz="2400" b="1" dirty="0" err="1" smtClean="0">
                <a:solidFill>
                  <a:srgbClr val="002060"/>
                </a:solidFill>
              </a:rPr>
              <a:t>agreements</a:t>
            </a:r>
            <a:r>
              <a:rPr lang="fr-CH" sz="2400" b="1" dirty="0" smtClean="0">
                <a:solidFill>
                  <a:srgbClr val="002060"/>
                </a:solidFill>
              </a:rPr>
              <a:t> (Agenda 2030, Sendai </a:t>
            </a:r>
            <a:r>
              <a:rPr lang="fr-CH" sz="2400" b="1" dirty="0" err="1" smtClean="0">
                <a:solidFill>
                  <a:srgbClr val="002060"/>
                </a:solidFill>
              </a:rPr>
              <a:t>framework</a:t>
            </a:r>
            <a:r>
              <a:rPr lang="fr-CH" sz="2400" b="1" dirty="0" smtClean="0">
                <a:solidFill>
                  <a:srgbClr val="002060"/>
                </a:solidFill>
              </a:rPr>
              <a:t>, COP21 agreement, …)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CH" sz="2400" b="1" dirty="0" err="1" smtClean="0">
                <a:solidFill>
                  <a:srgbClr val="002060"/>
                </a:solidFill>
              </a:rPr>
              <a:t>Revisit</a:t>
            </a:r>
            <a:r>
              <a:rPr lang="fr-CH" sz="2400" b="1" dirty="0" smtClean="0">
                <a:solidFill>
                  <a:srgbClr val="002060"/>
                </a:solidFill>
              </a:rPr>
              <a:t>  </a:t>
            </a:r>
            <a:r>
              <a:rPr lang="fr-CH" sz="2400" b="1" dirty="0" err="1" smtClean="0">
                <a:solidFill>
                  <a:srgbClr val="002060"/>
                </a:solidFill>
              </a:rPr>
              <a:t>governance</a:t>
            </a:r>
            <a:r>
              <a:rPr lang="fr-CH" sz="2400" b="1" dirty="0" smtClean="0">
                <a:solidFill>
                  <a:srgbClr val="002060"/>
                </a:solidFill>
              </a:rPr>
              <a:t> and coordination </a:t>
            </a:r>
            <a:r>
              <a:rPr lang="fr-CH" sz="2400" b="1" dirty="0" err="1" smtClean="0">
                <a:solidFill>
                  <a:srgbClr val="002060"/>
                </a:solidFill>
              </a:rPr>
              <a:t>mechanisms</a:t>
            </a:r>
            <a:r>
              <a:rPr lang="fr-CH" sz="2400" b="1" dirty="0" smtClean="0">
                <a:solidFill>
                  <a:srgbClr val="002060"/>
                </a:solidFill>
              </a:rPr>
              <a:t> (e.g UN-</a:t>
            </a:r>
            <a:r>
              <a:rPr lang="fr-CH" sz="2400" b="1" dirty="0" err="1" smtClean="0">
                <a:solidFill>
                  <a:srgbClr val="002060"/>
                </a:solidFill>
              </a:rPr>
              <a:t>Ocean</a:t>
            </a:r>
            <a:r>
              <a:rPr lang="fr-CH" sz="2400" b="1" dirty="0" smtClean="0">
                <a:solidFill>
                  <a:srgbClr val="002060"/>
                </a:solidFill>
              </a:rPr>
              <a:t>)</a:t>
            </a:r>
            <a:endParaRPr lang="fr-CH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514475"/>
            <a:ext cx="3009899" cy="276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57200" y="5047199"/>
            <a:ext cx="81375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32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fr-FR" altLang="fr-FR" sz="3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32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now</a:t>
            </a:r>
            <a:r>
              <a:rPr lang="fr-FR" altLang="fr-FR" sz="3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have the </a:t>
            </a:r>
            <a:r>
              <a:rPr lang="fr-FR" altLang="fr-FR" sz="32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knowledge</a:t>
            </a:r>
            <a:endParaRPr lang="fr-FR" altLang="fr-FR" sz="3200" b="1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3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fr-FR" altLang="fr-FR" sz="32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fr-FR" altLang="fr-FR" sz="3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32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urgency</a:t>
            </a:r>
            <a:r>
              <a:rPr lang="fr-FR" altLang="fr-FR" sz="32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FR" altLang="fr-FR" sz="32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</a:t>
            </a:r>
            <a:endParaRPr lang="fr-FR" altLang="fr-FR" sz="2800" b="1" i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9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27000"/>
            <a:ext cx="9180000" cy="6885000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14502" y="1080294"/>
            <a:ext cx="213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4800" b="1" dirty="0">
                <a:solidFill>
                  <a:srgbClr val="FFCC00"/>
                </a:solidFill>
              </a:rPr>
              <a:t>شكرا</a:t>
            </a:r>
            <a:endParaRPr lang="en-US" altLang="en-US" sz="4800" b="1" dirty="0">
              <a:solidFill>
                <a:srgbClr val="FFCC00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925852" y="2270126"/>
            <a:ext cx="2438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>
                <a:solidFill>
                  <a:srgbClr val="FF9933"/>
                </a:solidFill>
              </a:rPr>
              <a:t>Gracias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245225" y="698500"/>
            <a:ext cx="213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0099FF"/>
                </a:solidFill>
              </a:rPr>
              <a:t>谢谢</a:t>
            </a:r>
            <a:endParaRPr lang="en-US" altLang="en-US" sz="4800" b="1" dirty="0">
              <a:solidFill>
                <a:srgbClr val="0099FF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902325" y="3094039"/>
            <a:ext cx="213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>
                <a:solidFill>
                  <a:srgbClr val="99FF66"/>
                </a:solidFill>
              </a:rPr>
              <a:t>Merci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497352" y="4391025"/>
            <a:ext cx="3733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CCFFFF"/>
                </a:solidFill>
              </a:rPr>
              <a:t>Thank you</a:t>
            </a:r>
            <a:endParaRPr lang="en-US" altLang="en-US" sz="4800" b="1" dirty="0">
              <a:solidFill>
                <a:srgbClr val="CCFFFF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902325" y="5543550"/>
            <a:ext cx="2819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 err="1">
                <a:solidFill>
                  <a:srgbClr val="FF66CC"/>
                </a:solidFill>
              </a:rPr>
              <a:t>спасибо</a:t>
            </a:r>
            <a:endParaRPr lang="en-US" altLang="en-US" sz="4800" b="1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087438"/>
          </a:xfrm>
        </p:spPr>
        <p:txBody>
          <a:bodyPr>
            <a:normAutofit/>
          </a:bodyPr>
          <a:lstStyle/>
          <a:p>
            <a:r>
              <a:rPr lang="fr-CH" sz="4000" b="1" kern="0" dirty="0" err="1" smtClean="0"/>
              <a:t>Oceans</a:t>
            </a:r>
            <a:r>
              <a:rPr lang="fr-CH" sz="4000" b="1" kern="0" dirty="0" smtClean="0"/>
              <a:t> and </a:t>
            </a:r>
            <a:r>
              <a:rPr lang="fr-CH" sz="4000" b="1" kern="0" dirty="0" err="1" smtClean="0"/>
              <a:t>Climate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269874" y="1317963"/>
            <a:ext cx="61880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fr-CH" sz="2800" b="1" kern="0" dirty="0" err="1" smtClean="0"/>
              <a:t>Oceans</a:t>
            </a:r>
            <a:r>
              <a:rPr lang="fr-CH" sz="2800" b="1" kern="0" dirty="0" smtClean="0"/>
              <a:t> </a:t>
            </a:r>
            <a:r>
              <a:rPr lang="fr-CH" sz="2800" b="1" kern="0" dirty="0" err="1" smtClean="0"/>
              <a:t>cover</a:t>
            </a:r>
            <a:r>
              <a:rPr lang="fr-CH" sz="2800" b="1" kern="0" dirty="0" smtClean="0"/>
              <a:t> over 70% of </a:t>
            </a:r>
            <a:r>
              <a:rPr lang="fr-CH" sz="2800" b="1" kern="0" dirty="0" err="1" smtClean="0"/>
              <a:t>planet</a:t>
            </a:r>
            <a:endParaRPr lang="fr-CH" sz="2800" b="1" kern="0" dirty="0" smtClean="0"/>
          </a:p>
          <a:p>
            <a:pPr marL="457200" indent="-457200"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fr-CH" sz="2800" b="1" kern="0" dirty="0" err="1" smtClean="0"/>
              <a:t>largest</a:t>
            </a:r>
            <a:r>
              <a:rPr lang="fr-CH" sz="2800" b="1" kern="0" dirty="0" smtClean="0"/>
              <a:t> </a:t>
            </a:r>
            <a:r>
              <a:rPr lang="fr-CH" sz="2800" b="1" kern="0" dirty="0"/>
              <a:t>component of </a:t>
            </a:r>
            <a:r>
              <a:rPr lang="fr-CH" sz="2800" b="1" kern="0" dirty="0" err="1" smtClean="0"/>
              <a:t>climate</a:t>
            </a:r>
            <a:r>
              <a:rPr lang="fr-CH" sz="2800" b="1" kern="0" dirty="0" smtClean="0"/>
              <a:t> system</a:t>
            </a:r>
            <a:endParaRPr lang="fr-CH" sz="2800" b="1" kern="0" dirty="0"/>
          </a:p>
          <a:p>
            <a:pPr marL="457200" indent="-457200"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fr-CH" sz="2800" b="1" kern="0" dirty="0" err="1" smtClean="0"/>
              <a:t>Complex</a:t>
            </a:r>
            <a:r>
              <a:rPr lang="fr-CH" sz="2800" b="1" kern="0" dirty="0" smtClean="0"/>
              <a:t> interactions </a:t>
            </a:r>
            <a:r>
              <a:rPr lang="fr-CH" sz="2800" b="1" kern="0" dirty="0" err="1" smtClean="0"/>
              <a:t>between</a:t>
            </a:r>
            <a:r>
              <a:rPr lang="fr-CH" sz="2800" b="1" kern="0" dirty="0" smtClean="0"/>
              <a:t> </a:t>
            </a:r>
            <a:r>
              <a:rPr lang="fr-CH" sz="2800" b="1" kern="0" dirty="0" err="1" smtClean="0"/>
              <a:t>oceans</a:t>
            </a:r>
            <a:r>
              <a:rPr lang="fr-CH" sz="2800" b="1" kern="0" dirty="0" smtClean="0"/>
              <a:t>, </a:t>
            </a:r>
            <a:r>
              <a:rPr lang="fr-CH" sz="2800" b="1" kern="0" dirty="0" err="1" smtClean="0"/>
              <a:t>atmosphere</a:t>
            </a:r>
            <a:r>
              <a:rPr lang="fr-CH" sz="2800" b="1" kern="0" dirty="0" smtClean="0"/>
              <a:t>, land and … </a:t>
            </a:r>
            <a:r>
              <a:rPr lang="fr-CH" sz="2800" b="1" kern="0" dirty="0" err="1" smtClean="0"/>
              <a:t>human</a:t>
            </a:r>
            <a:r>
              <a:rPr lang="fr-CH" sz="2800" b="1" kern="0" dirty="0" smtClean="0"/>
              <a:t> </a:t>
            </a:r>
            <a:r>
              <a:rPr lang="fr-CH" sz="2800" b="1" kern="0" dirty="0" err="1" smtClean="0"/>
              <a:t>activities</a:t>
            </a:r>
            <a:endParaRPr lang="fr-CH" sz="2800" b="1" kern="0" dirty="0" smtClean="0"/>
          </a:p>
          <a:p>
            <a:pPr marL="457200" indent="-457200"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fr-CH" sz="2800" b="1" kern="0" dirty="0" smtClean="0"/>
              <a:t>Long time </a:t>
            </a:r>
            <a:r>
              <a:rPr lang="fr-CH" sz="2800" b="1" kern="0" dirty="0" err="1" smtClean="0"/>
              <a:t>sacles</a:t>
            </a:r>
            <a:r>
              <a:rPr lang="fr-CH" sz="2800" b="1" kern="0" dirty="0" smtClean="0"/>
              <a:t> </a:t>
            </a:r>
            <a:r>
              <a:rPr lang="fr-CH" sz="2800" b="1" kern="0" dirty="0" err="1" smtClean="0"/>
              <a:t>associated</a:t>
            </a:r>
            <a:r>
              <a:rPr lang="fr-CH" sz="2800" b="1" kern="0" dirty="0" smtClean="0"/>
              <a:t> </a:t>
            </a:r>
            <a:r>
              <a:rPr lang="fr-CH" sz="2800" b="1" kern="0" dirty="0" err="1" smtClean="0"/>
              <a:t>with</a:t>
            </a:r>
            <a:r>
              <a:rPr lang="fr-CH" sz="2800" b="1" kern="0" dirty="0" smtClean="0"/>
              <a:t> </a:t>
            </a:r>
            <a:r>
              <a:rPr lang="fr-CH" sz="2800" b="1" kern="0" dirty="0" err="1" smtClean="0"/>
              <a:t>oceans</a:t>
            </a:r>
            <a:endParaRPr lang="fr-CH" sz="2800" b="1" kern="0" dirty="0"/>
          </a:p>
          <a:p>
            <a:pPr marL="457200" indent="-457200"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fr-CH" sz="2800" b="1" kern="0" dirty="0" err="1" smtClean="0"/>
              <a:t>Significant</a:t>
            </a:r>
            <a:r>
              <a:rPr lang="fr-CH" sz="2800" b="1" kern="0" dirty="0" smtClean="0"/>
              <a:t> </a:t>
            </a:r>
            <a:r>
              <a:rPr lang="fr-CH" sz="2800" b="1" kern="0" dirty="0" err="1"/>
              <a:t>progress</a:t>
            </a:r>
            <a:r>
              <a:rPr lang="fr-CH" sz="2800" b="1" kern="0" dirty="0"/>
              <a:t> in </a:t>
            </a:r>
            <a:r>
              <a:rPr lang="fr-CH" sz="2800" b="1" kern="0" dirty="0" err="1" smtClean="0"/>
              <a:t>our</a:t>
            </a:r>
            <a:r>
              <a:rPr lang="fr-CH" sz="2800" b="1" kern="0" dirty="0" smtClean="0"/>
              <a:t> </a:t>
            </a:r>
            <a:r>
              <a:rPr lang="fr-CH" sz="2800" b="1" kern="0" dirty="0" err="1" smtClean="0"/>
              <a:t>knowledge</a:t>
            </a:r>
            <a:r>
              <a:rPr lang="fr-CH" sz="2800" b="1" kern="0" dirty="0" smtClean="0"/>
              <a:t> of </a:t>
            </a:r>
            <a:r>
              <a:rPr lang="fr-CH" sz="2800" b="1" kern="0" dirty="0" err="1" smtClean="0"/>
              <a:t>oceans</a:t>
            </a:r>
            <a:r>
              <a:rPr lang="fr-CH" sz="2800" b="1" kern="0" dirty="0" smtClean="0"/>
              <a:t>, but</a:t>
            </a:r>
            <a:r>
              <a:rPr lang="fr-CH" sz="2800" b="1" kern="0" dirty="0"/>
              <a:t>…</a:t>
            </a:r>
          </a:p>
          <a:p>
            <a:pPr marL="457200" indent="-457200"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fr-CH" sz="2800" b="1" kern="0" dirty="0"/>
              <a:t>Important </a:t>
            </a:r>
            <a:r>
              <a:rPr lang="fr-CH" sz="2800" b="1" kern="0" dirty="0" err="1"/>
              <a:t>remaining</a:t>
            </a:r>
            <a:r>
              <a:rPr lang="fr-CH" sz="2800" b="1" kern="0" dirty="0"/>
              <a:t> questions!</a:t>
            </a:r>
          </a:p>
        </p:txBody>
      </p:sp>
      <p:pic>
        <p:nvPicPr>
          <p:cNvPr id="1026" name="Picture 2" descr="http://calendar.wincalendar.net/img/holiday/World-Oceans-Day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1632288"/>
            <a:ext cx="2743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8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721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 Niño</a:t>
            </a:r>
            <a:endParaRPr lang="en-US" dirty="0"/>
          </a:p>
        </p:txBody>
      </p:sp>
      <p:pic>
        <p:nvPicPr>
          <p:cNvPr id="6" name="Picture 2" descr="http://www.esrl.noaa.gov/psd/map/images/sst/sst.anom.season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495928"/>
            <a:ext cx="5705476" cy="380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250825" y="188913"/>
            <a:ext cx="8713788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b="1" dirty="0" smtClean="0"/>
              <a:t>El Niño and </a:t>
            </a:r>
            <a:r>
              <a:rPr lang="fr-CH" sz="3200" b="1" dirty="0" err="1" smtClean="0"/>
              <a:t>Southern</a:t>
            </a:r>
            <a:r>
              <a:rPr lang="fr-CH" sz="3200" b="1" dirty="0" smtClean="0"/>
              <a:t> Oscillation: ENSO</a:t>
            </a:r>
            <a:endParaRPr lang="fr-CH" sz="3200" dirty="0"/>
          </a:p>
        </p:txBody>
      </p:sp>
      <p:sp>
        <p:nvSpPr>
          <p:cNvPr id="8" name="Rectangle 7"/>
          <p:cNvSpPr/>
          <p:nvPr/>
        </p:nvSpPr>
        <p:spPr>
          <a:xfrm>
            <a:off x="368428" y="1947486"/>
            <a:ext cx="261289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4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kern="0" dirty="0"/>
              <a:t>El Niño: Ocean component of ENSO</a:t>
            </a:r>
          </a:p>
          <a:p>
            <a:pPr marL="342900" indent="-342900">
              <a:spcBef>
                <a:spcPts val="24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kern="0" dirty="0"/>
              <a:t>Southern Oscillation: atmospheric component of ENSO</a:t>
            </a:r>
          </a:p>
        </p:txBody>
      </p:sp>
    </p:spTree>
    <p:extLst>
      <p:ext uri="{BB962C8B-B14F-4D97-AF65-F5344CB8AC3E}">
        <p14:creationId xmlns:p14="http://schemas.microsoft.com/office/powerpoint/2010/main" val="361939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Oceans and sustainable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8" y="1290636"/>
            <a:ext cx="8586248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495424" y="3838575"/>
            <a:ext cx="2009775" cy="1895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628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Oceans observations (1)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3500"/>
            <a:ext cx="6804866" cy="49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18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Oceans observations (2)</a:t>
            </a:r>
            <a:endParaRPr lang="en-US" dirty="0"/>
          </a:p>
        </p:txBody>
      </p:sp>
      <p:sp>
        <p:nvSpPr>
          <p:cNvPr id="6" name="object 2"/>
          <p:cNvSpPr/>
          <p:nvPr/>
        </p:nvSpPr>
        <p:spPr>
          <a:xfrm>
            <a:off x="628650" y="1209675"/>
            <a:ext cx="5010150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23" y="1209675"/>
            <a:ext cx="2817769" cy="21969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6" y="3702286"/>
            <a:ext cx="4937724" cy="24047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04" y="3702286"/>
            <a:ext cx="2094014" cy="23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3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Global ocean heat content 1955-2015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199" y="1430676"/>
            <a:ext cx="6705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fr-CH" sz="2800" b="1" kern="0" dirty="0" err="1" smtClean="0"/>
              <a:t>Oceans</a:t>
            </a:r>
            <a:r>
              <a:rPr lang="fr-CH" sz="2800" b="1" kern="0" dirty="0" smtClean="0"/>
              <a:t> </a:t>
            </a:r>
            <a:r>
              <a:rPr lang="fr-CH" sz="2800" b="1" kern="0" dirty="0" err="1" smtClean="0"/>
              <a:t>absorb</a:t>
            </a:r>
            <a:r>
              <a:rPr lang="fr-CH" sz="2800" b="1" kern="0" dirty="0" smtClean="0"/>
              <a:t> about 93% of extra </a:t>
            </a:r>
            <a:r>
              <a:rPr lang="fr-CH" sz="2800" b="1" kern="0" dirty="0" err="1" smtClean="0"/>
              <a:t>heat</a:t>
            </a:r>
            <a:endParaRPr lang="fr-CH" sz="2800" b="1" kern="0" dirty="0" smtClean="0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48487" y="2544387"/>
            <a:ext cx="6480664" cy="3467101"/>
            <a:chOff x="672" y="816"/>
            <a:chExt cx="4889" cy="2729"/>
          </a:xfrm>
        </p:grpSpPr>
        <p:pic>
          <p:nvPicPr>
            <p:cNvPr id="15" name="Picture 11" descr="Components of global warming heat conte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03"/>
            <a:stretch>
              <a:fillRect/>
            </a:stretch>
          </p:blipFill>
          <p:spPr bwMode="auto">
            <a:xfrm>
              <a:off x="672" y="816"/>
              <a:ext cx="4416" cy="2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649" y="969"/>
              <a:ext cx="1679" cy="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fr-FR" sz="1000" b="1">
                  <a:solidFill>
                    <a:srgbClr val="0099FF"/>
                  </a:solidFill>
                </a:rPr>
                <a:t>Atmosphere</a:t>
              </a:r>
              <a:br>
                <a:rPr lang="en-US" altLang="fr-FR" sz="1000" b="1">
                  <a:solidFill>
                    <a:srgbClr val="0099FF"/>
                  </a:solidFill>
                </a:rPr>
              </a:br>
              <a:r>
                <a:rPr lang="en-US" altLang="fr-FR" sz="1000" b="1">
                  <a:solidFill>
                    <a:srgbClr val="0099FF"/>
                  </a:solidFill>
                </a:rPr>
                <a:t>2.3%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3874" y="1493"/>
              <a:ext cx="1679" cy="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fr-FR" sz="1000" b="1">
                  <a:solidFill>
                    <a:srgbClr val="800000"/>
                  </a:solidFill>
                </a:rPr>
                <a:t>Continents</a:t>
              </a:r>
              <a:br>
                <a:rPr lang="en-US" altLang="fr-FR" sz="1000" b="1">
                  <a:solidFill>
                    <a:srgbClr val="800000"/>
                  </a:solidFill>
                </a:rPr>
              </a:br>
              <a:r>
                <a:rPr lang="en-US" altLang="fr-FR" sz="1000" b="1">
                  <a:solidFill>
                    <a:srgbClr val="800000"/>
                  </a:solidFill>
                </a:rPr>
                <a:t>2.1%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881" y="2029"/>
              <a:ext cx="1680" cy="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fr-FR" sz="1000" b="1">
                  <a:solidFill>
                    <a:srgbClr val="6600CC"/>
                  </a:solidFill>
                </a:rPr>
                <a:t>Glaciers and ice caps</a:t>
              </a:r>
              <a:br>
                <a:rPr lang="en-US" altLang="fr-FR" sz="1000" b="1">
                  <a:solidFill>
                    <a:srgbClr val="6600CC"/>
                  </a:solidFill>
                </a:rPr>
              </a:br>
              <a:r>
                <a:rPr lang="en-US" altLang="fr-FR" sz="1000" b="1">
                  <a:solidFill>
                    <a:srgbClr val="6600CC"/>
                  </a:solidFill>
                </a:rPr>
                <a:t>0.9%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827" y="2441"/>
              <a:ext cx="1681" cy="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fr-FR" sz="1200" b="1">
                  <a:solidFill>
                    <a:schemeClr val="accent2"/>
                  </a:solidFill>
                </a:rPr>
                <a:t>Arctic sea ice</a:t>
              </a:r>
              <a:br>
                <a:rPr lang="en-US" altLang="fr-FR" sz="1200" b="1">
                  <a:solidFill>
                    <a:schemeClr val="accent2"/>
                  </a:solidFill>
                </a:rPr>
              </a:br>
              <a:r>
                <a:rPr lang="en-US" altLang="fr-FR" sz="1200" b="1">
                  <a:solidFill>
                    <a:schemeClr val="accent2"/>
                  </a:solidFill>
                </a:rPr>
                <a:t>0.8%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544" y="2818"/>
              <a:ext cx="1679" cy="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fr-FR" sz="1000" b="1">
                  <a:solidFill>
                    <a:srgbClr val="4D4D4D"/>
                  </a:solidFill>
                </a:rPr>
                <a:t>Greenland ice sheet</a:t>
              </a:r>
              <a:br>
                <a:rPr lang="en-US" altLang="fr-FR" sz="1000" b="1">
                  <a:solidFill>
                    <a:srgbClr val="4D4D4D"/>
                  </a:solidFill>
                </a:rPr>
              </a:br>
              <a:r>
                <a:rPr lang="en-US" altLang="fr-FR" sz="1000" b="1">
                  <a:solidFill>
                    <a:srgbClr val="4D4D4D"/>
                  </a:solidFill>
                </a:rPr>
                <a:t>0.2%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3312" y="3167"/>
              <a:ext cx="1680" cy="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fr-FR" sz="1000" b="1">
                  <a:solidFill>
                    <a:schemeClr val="bg2"/>
                  </a:solidFill>
                </a:rPr>
                <a:t>Antarctic ice sheet</a:t>
              </a:r>
              <a:br>
                <a:rPr lang="en-US" altLang="fr-FR" sz="1000" b="1">
                  <a:solidFill>
                    <a:schemeClr val="bg2"/>
                  </a:solidFill>
                </a:rPr>
              </a:br>
              <a:r>
                <a:rPr lang="en-US" altLang="fr-FR" sz="1000" b="1">
                  <a:solidFill>
                    <a:schemeClr val="bg2"/>
                  </a:solidFill>
                </a:rPr>
                <a:t>0.2%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91" y="1953896"/>
            <a:ext cx="2931276" cy="43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53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Global ocean heat content 1955-2015</a:t>
            </a:r>
            <a:endParaRPr lang="en-US" dirty="0"/>
          </a:p>
        </p:txBody>
      </p:sp>
      <p:pic>
        <p:nvPicPr>
          <p:cNvPr id="11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4483"/>
            <a:ext cx="4073984" cy="2895600"/>
          </a:xfrm>
          <a:prstGeom prst="rect">
            <a:avLst/>
          </a:prstGeom>
        </p:spPr>
      </p:pic>
      <p:pic>
        <p:nvPicPr>
          <p:cNvPr id="12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87" y="2235658"/>
            <a:ext cx="3960813" cy="2926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9985" y="4672251"/>
            <a:ext cx="3494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0-700 m global ocean heat content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5054979" y="1615441"/>
            <a:ext cx="3611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0-2000 m global ocean heat content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3602" y="5373381"/>
            <a:ext cx="6759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No climate hiatus – No Climate pause !</a:t>
            </a:r>
            <a:endParaRPr lang="en-US" sz="32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5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Sea level rise (1)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9075" y="1585002"/>
            <a:ext cx="3505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C6600"/>
              </a:buClr>
              <a:buFont typeface="Wingdings" panose="05000000000000000000" pitchFamily="2" charset="2"/>
              <a:buChar char="§"/>
            </a:pPr>
            <a:r>
              <a:rPr lang="fr-CH" sz="2400" b="1" kern="0" dirty="0" smtClean="0">
                <a:solidFill>
                  <a:schemeClr val="accent6">
                    <a:lumMod val="50000"/>
                  </a:schemeClr>
                </a:solidFill>
              </a:rPr>
              <a:t>1901-1990: 1.9 mm/</a:t>
            </a:r>
            <a:r>
              <a:rPr lang="fr-CH" sz="2400" b="1" kern="0" dirty="0" err="1" smtClean="0">
                <a:solidFill>
                  <a:schemeClr val="accent6">
                    <a:lumMod val="50000"/>
                  </a:schemeClr>
                </a:solidFill>
              </a:rPr>
              <a:t>yr</a:t>
            </a:r>
            <a:endParaRPr lang="fr-CH" sz="2400" b="1" kern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Clr>
                <a:srgbClr val="CC6600"/>
              </a:buClr>
              <a:buFont typeface="Wingdings" panose="05000000000000000000" pitchFamily="2" charset="2"/>
              <a:buChar char="§"/>
            </a:pPr>
            <a:r>
              <a:rPr lang="fr-CH" sz="2400" b="1" kern="0" dirty="0" smtClean="0">
                <a:solidFill>
                  <a:schemeClr val="accent6">
                    <a:lumMod val="50000"/>
                  </a:schemeClr>
                </a:solidFill>
              </a:rPr>
              <a:t>1990-2010: 3.0 mm/</a:t>
            </a:r>
            <a:r>
              <a:rPr lang="fr-CH" sz="2400" b="1" kern="0" dirty="0" err="1" smtClean="0">
                <a:solidFill>
                  <a:schemeClr val="accent6">
                    <a:lumMod val="50000"/>
                  </a:schemeClr>
                </a:solidFill>
              </a:rPr>
              <a:t>yr</a:t>
            </a:r>
            <a:endParaRPr lang="fr-CH" sz="2400" b="1" kern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Clr>
                <a:srgbClr val="CC6600"/>
              </a:buClr>
              <a:buFont typeface="Wingdings" panose="05000000000000000000" pitchFamily="2" charset="2"/>
              <a:buChar char="§"/>
            </a:pPr>
            <a:r>
              <a:rPr lang="fr-CH" sz="2400" b="1" kern="0" dirty="0" smtClean="0">
                <a:solidFill>
                  <a:schemeClr val="accent6">
                    <a:lumMod val="50000"/>
                  </a:schemeClr>
                </a:solidFill>
              </a:rPr>
              <a:t>1992-2016: 3.3 mm/</a:t>
            </a:r>
            <a:r>
              <a:rPr lang="fr-CH" sz="2400" b="1" kern="0" dirty="0" err="1" smtClean="0">
                <a:solidFill>
                  <a:schemeClr val="accent6">
                    <a:lumMod val="50000"/>
                  </a:schemeClr>
                </a:solidFill>
              </a:rPr>
              <a:t>yr</a:t>
            </a:r>
            <a:endParaRPr lang="fr-CH" sz="2400" b="1" kern="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" t="-1" r="1993" b="2789"/>
          <a:stretch/>
        </p:blipFill>
        <p:spPr bwMode="auto">
          <a:xfrm>
            <a:off x="3943349" y="1573551"/>
            <a:ext cx="4953000" cy="4608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9075" y="2893779"/>
            <a:ext cx="3619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C6600"/>
              </a:buClr>
              <a:buFont typeface="Wingdings" panose="05000000000000000000" pitchFamily="2" charset="2"/>
              <a:buChar char="§"/>
            </a:pPr>
            <a:r>
              <a:rPr lang="fr-CH" sz="2400" b="1" kern="0" dirty="0" smtClean="0">
                <a:solidFill>
                  <a:schemeClr val="tx2">
                    <a:lumMod val="50000"/>
                  </a:schemeClr>
                </a:solidFill>
              </a:rPr>
              <a:t>Causes:</a:t>
            </a:r>
          </a:p>
          <a:p>
            <a:pPr marL="914400" lvl="1" indent="-457200"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fr-CH" sz="2000" b="1" kern="0" dirty="0" smtClean="0">
                <a:solidFill>
                  <a:schemeClr val="tx2">
                    <a:lumMod val="50000"/>
                  </a:schemeClr>
                </a:solidFill>
              </a:rPr>
              <a:t>thermal expansion</a:t>
            </a:r>
          </a:p>
          <a:p>
            <a:pPr marL="914400" lvl="1" indent="-457200"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fr-CH" sz="2000" b="1" kern="0" dirty="0" err="1" smtClean="0">
                <a:solidFill>
                  <a:schemeClr val="tx2">
                    <a:lumMod val="50000"/>
                  </a:schemeClr>
                </a:solidFill>
              </a:rPr>
              <a:t>Melting</a:t>
            </a:r>
            <a:r>
              <a:rPr lang="fr-CH" sz="2000" b="1" kern="0" dirty="0" smtClean="0">
                <a:solidFill>
                  <a:schemeClr val="tx2">
                    <a:lumMod val="50000"/>
                  </a:schemeClr>
                </a:solidFill>
              </a:rPr>
              <a:t> of land glaciers</a:t>
            </a:r>
          </a:p>
          <a:p>
            <a:pPr marL="914400" lvl="1" indent="-457200"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fr-CH" sz="2000" b="1" kern="0" dirty="0" err="1" smtClean="0">
                <a:solidFill>
                  <a:schemeClr val="tx2">
                    <a:lumMod val="50000"/>
                  </a:schemeClr>
                </a:solidFill>
              </a:rPr>
              <a:t>Others</a:t>
            </a:r>
            <a:endParaRPr lang="fr-CH" sz="2000" b="1" kern="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9075" y="4181177"/>
            <a:ext cx="372427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C6600"/>
              </a:buClr>
              <a:buFont typeface="Wingdings" panose="05000000000000000000" pitchFamily="2" charset="2"/>
              <a:buChar char="§"/>
            </a:pPr>
            <a:r>
              <a:rPr lang="fr-CH" sz="2400" b="1" kern="0" dirty="0" smtClean="0">
                <a:solidFill>
                  <a:schemeClr val="tx2">
                    <a:lumMod val="50000"/>
                  </a:schemeClr>
                </a:solidFill>
              </a:rPr>
              <a:t>Impacts:</a:t>
            </a:r>
          </a:p>
          <a:p>
            <a:pPr marL="800100" lvl="1" indent="-342900"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fr-CH" sz="2000" b="1" kern="0" dirty="0" err="1" smtClean="0">
                <a:solidFill>
                  <a:schemeClr val="tx2">
                    <a:lumMod val="50000"/>
                  </a:schemeClr>
                </a:solidFill>
              </a:rPr>
              <a:t>Coastal</a:t>
            </a:r>
            <a:r>
              <a:rPr lang="fr-CH" sz="2000" b="1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H" sz="2000" b="1" kern="0" dirty="0" err="1" smtClean="0">
                <a:solidFill>
                  <a:schemeClr val="tx2">
                    <a:lumMod val="50000"/>
                  </a:schemeClr>
                </a:solidFill>
              </a:rPr>
              <a:t>erosion</a:t>
            </a:r>
            <a:endParaRPr lang="fr-CH" sz="2400" b="1" kern="0" dirty="0">
              <a:solidFill>
                <a:schemeClr val="tx2">
                  <a:lumMod val="50000"/>
                </a:schemeClr>
              </a:solidFill>
            </a:endParaRPr>
          </a:p>
          <a:p>
            <a:pPr marL="800100" lvl="1" indent="-342900"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fr-CH" sz="2000" b="1" kern="0" dirty="0" smtClean="0">
                <a:solidFill>
                  <a:schemeClr val="tx2">
                    <a:lumMod val="50000"/>
                  </a:schemeClr>
                </a:solidFill>
              </a:rPr>
              <a:t>Intrusion of </a:t>
            </a:r>
            <a:r>
              <a:rPr lang="fr-CH" sz="2000" b="1" kern="0" dirty="0" err="1" smtClean="0">
                <a:solidFill>
                  <a:schemeClr val="tx2">
                    <a:lumMod val="50000"/>
                  </a:schemeClr>
                </a:solidFill>
              </a:rPr>
              <a:t>salted</a:t>
            </a:r>
            <a:r>
              <a:rPr lang="fr-CH" sz="2000" b="1" kern="0" dirty="0" smtClean="0">
                <a:solidFill>
                  <a:schemeClr val="tx2">
                    <a:lumMod val="50000"/>
                  </a:schemeClr>
                </a:solidFill>
              </a:rPr>
              <a:t> water</a:t>
            </a:r>
          </a:p>
          <a:p>
            <a:pPr marL="800100" lvl="1" indent="-342900"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fr-CH" sz="2000" b="1" kern="0" dirty="0" smtClean="0">
                <a:solidFill>
                  <a:schemeClr val="tx2">
                    <a:lumMod val="50000"/>
                  </a:schemeClr>
                </a:solidFill>
              </a:rPr>
              <a:t>Impact of </a:t>
            </a:r>
            <a:r>
              <a:rPr lang="fr-CH" sz="2000" b="1" kern="0" dirty="0" err="1" smtClean="0">
                <a:solidFill>
                  <a:schemeClr val="tx2">
                    <a:lumMod val="50000"/>
                  </a:schemeClr>
                </a:solidFill>
              </a:rPr>
              <a:t>storm</a:t>
            </a:r>
            <a:r>
              <a:rPr lang="fr-CH" sz="2000" b="1" kern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CH" sz="2000" b="1" kern="0" dirty="0" err="1" smtClean="0">
                <a:solidFill>
                  <a:schemeClr val="tx2">
                    <a:lumMod val="50000"/>
                  </a:schemeClr>
                </a:solidFill>
              </a:rPr>
              <a:t>surges</a:t>
            </a:r>
            <a:r>
              <a:rPr lang="fr-CH" sz="2000" b="1" kern="0" dirty="0" smtClean="0">
                <a:solidFill>
                  <a:schemeClr val="tx2">
                    <a:lumMod val="50000"/>
                  </a:schemeClr>
                </a:solidFill>
              </a:rPr>
              <a:t> and tsunamis</a:t>
            </a:r>
          </a:p>
          <a:p>
            <a:pPr marL="800100" lvl="1" indent="-342900">
              <a:buClr>
                <a:srgbClr val="CC6600"/>
              </a:buClr>
              <a:buFont typeface="Arial" panose="020B0604020202020204" pitchFamily="34" charset="0"/>
              <a:buChar char="•"/>
            </a:pPr>
            <a:r>
              <a:rPr lang="fr-CH" sz="2000" b="1" kern="0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91022375"/>
      </p:ext>
    </p:extLst>
  </p:cSld>
  <p:clrMapOvr>
    <a:masterClrMapping/>
  </p:clrMapOvr>
</p:sld>
</file>

<file path=ppt/theme/theme1.xml><?xml version="1.0" encoding="utf-8"?>
<a:theme xmlns:a="http://schemas.openxmlformats.org/drawingml/2006/main" name="WMO_Powerpoint_en_fr_altern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WMO_Powerpoint_en_fr_alternate</Template>
  <TotalTime>704</TotalTime>
  <Words>360</Words>
  <Application>Microsoft Office PowerPoint</Application>
  <PresentationFormat>Affichage à l'écran (4:3)</PresentationFormat>
  <Paragraphs>79</Paragraphs>
  <Slides>14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WMO_Powerpoint_en_fr_alternate</vt:lpstr>
      <vt:lpstr>Présentation PowerPoint</vt:lpstr>
      <vt:lpstr>Oceans and Climate</vt:lpstr>
      <vt:lpstr>El Niño</vt:lpstr>
      <vt:lpstr>Oceans and sustainable development</vt:lpstr>
      <vt:lpstr>Oceans observations (1)</vt:lpstr>
      <vt:lpstr>Oceans observations (2)</vt:lpstr>
      <vt:lpstr>Global ocean heat content 1955-2015</vt:lpstr>
      <vt:lpstr>Global ocean heat content 1955-2015</vt:lpstr>
      <vt:lpstr>Sea level rise (1)</vt:lpstr>
      <vt:lpstr>Sea level rise (2)</vt:lpstr>
      <vt:lpstr>Arctic sea ice</vt:lpstr>
      <vt:lpstr>Oceans acidification and CO2 absorption</vt:lpstr>
      <vt:lpstr>From knowledge to action</vt:lpstr>
      <vt:lpstr>Présentation PowerPoint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 Drazenovic-Carrieri</dc:creator>
  <cp:lastModifiedBy>Michel</cp:lastModifiedBy>
  <cp:revision>43</cp:revision>
  <cp:lastPrinted>2016-06-04T16:37:11Z</cp:lastPrinted>
  <dcterms:created xsi:type="dcterms:W3CDTF">2016-03-23T10:19:36Z</dcterms:created>
  <dcterms:modified xsi:type="dcterms:W3CDTF">2016-06-06T17:53:43Z</dcterms:modified>
</cp:coreProperties>
</file>