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9" r:id="rId4"/>
    <p:sldId id="259" r:id="rId5"/>
    <p:sldId id="270" r:id="rId6"/>
    <p:sldId id="271" r:id="rId7"/>
    <p:sldId id="272" r:id="rId8"/>
    <p:sldId id="273" r:id="rId9"/>
    <p:sldId id="282" r:id="rId10"/>
    <p:sldId id="280" r:id="rId11"/>
    <p:sldId id="284" r:id="rId12"/>
    <p:sldId id="275" r:id="rId13"/>
    <p:sldId id="278" r:id="rId14"/>
    <p:sldId id="283" r:id="rId15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C0C0C0"/>
    <a:srgbClr val="B2B2B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588" autoAdjust="0"/>
  </p:normalViewPr>
  <p:slideViewPr>
    <p:cSldViewPr>
      <p:cViewPr varScale="1">
        <p:scale>
          <a:sx n="47" d="100"/>
          <a:sy n="47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fld id="{607C9B3B-08C7-43C2-A2E1-739F419004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8" charset="0"/>
              </a:defRPr>
            </a:lvl1pPr>
          </a:lstStyle>
          <a:p>
            <a:pPr>
              <a:defRPr/>
            </a:pPr>
            <a:fld id="{F697E1C9-7D68-4516-AA81-5B5266942FB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40957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"/>
              <a:t>Federal Department of the Environment,</a:t>
            </a:r>
          </a:p>
          <a:p>
            <a:pPr>
              <a:defRPr/>
            </a:pPr>
            <a:r>
              <a:rPr lang="en-US" sz="800"/>
              <a:t>Transport, Energy and Communications DETEC</a:t>
            </a:r>
            <a:endParaRPr lang="de-CH" sz="800"/>
          </a:p>
          <a:p>
            <a:pPr>
              <a:defRPr/>
            </a:pPr>
            <a:endParaRPr lang="de-CH" sz="800" b="1"/>
          </a:p>
          <a:p>
            <a:pPr>
              <a:defRPr/>
            </a:pPr>
            <a:r>
              <a:rPr lang="en-US" sz="800" b="1"/>
              <a:t>Federal Office for the Environment</a:t>
            </a:r>
            <a:r>
              <a:rPr lang="de-CH" sz="800" b="1"/>
              <a:t> FOEN</a:t>
            </a:r>
          </a:p>
          <a:p>
            <a:pPr>
              <a:defRPr/>
            </a:pPr>
            <a:endParaRPr lang="de-CH" sz="800"/>
          </a:p>
        </p:txBody>
      </p:sp>
      <p:pic>
        <p:nvPicPr>
          <p:cNvPr id="5" name="Picture 39" descr="Bundeslogo_RGB_engl_pos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827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400"/>
            </a:lvl1pPr>
          </a:lstStyle>
          <a:p>
            <a:r>
              <a:rPr lang="en-GB"/>
              <a:t>Presentation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895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8959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/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Um den Fliesstext übersichtlich zu halten, sollten Abschnitte</a:t>
            </a:r>
          </a:p>
          <a:p>
            <a:pPr lvl="0"/>
            <a:r>
              <a:rPr lang="en-GB" smtClean="0"/>
              <a:t>gemacht werden. Diese werden zur besseren Lesbarkeit</a:t>
            </a:r>
          </a:p>
          <a:p>
            <a:pPr lvl="0"/>
            <a:r>
              <a:rPr lang="en-GB" smtClean="0"/>
              <a:t>jeweils mit einer Blindzeile getrennt.</a:t>
            </a:r>
            <a:br>
              <a:rPr lang="en-GB" smtClean="0"/>
            </a:br>
            <a:endParaRPr lang="en-GB" smtClean="0"/>
          </a:p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397625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5EC0D3E4-CE3B-4898-ABB6-F554C7DCE6BD}" type="slidenum">
              <a:rPr lang="de-CH" sz="90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/>
              <a:t> </a:t>
            </a:r>
          </a:p>
        </p:txBody>
      </p:sp>
      <p:pic>
        <p:nvPicPr>
          <p:cNvPr id="1030" name="Picture 39" descr="Logo_col_wap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54763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1225550" y="6335713"/>
            <a:ext cx="5650706" cy="506367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900" dirty="0" err="1" smtClean="0"/>
              <a:t>Contribution</a:t>
            </a:r>
            <a:r>
              <a:rPr lang="de-CH" sz="900" dirty="0" smtClean="0"/>
              <a:t> </a:t>
            </a:r>
            <a:r>
              <a:rPr lang="de-CH" sz="900" dirty="0" err="1" smtClean="0"/>
              <a:t>to</a:t>
            </a:r>
            <a:r>
              <a:rPr lang="de-CH" sz="900" dirty="0" smtClean="0"/>
              <a:t> </a:t>
            </a:r>
            <a:r>
              <a:rPr lang="de-CH" sz="900" dirty="0" err="1" smtClean="0"/>
              <a:t>sustainable</a:t>
            </a:r>
            <a:r>
              <a:rPr lang="de-CH" sz="900" dirty="0" smtClean="0"/>
              <a:t> </a:t>
            </a:r>
            <a:r>
              <a:rPr lang="de-CH" sz="900" dirty="0" err="1" smtClean="0"/>
              <a:t>forest</a:t>
            </a:r>
            <a:r>
              <a:rPr lang="de-CH" sz="900" dirty="0" smtClean="0"/>
              <a:t> </a:t>
            </a:r>
            <a:r>
              <a:rPr lang="de-CH" sz="900" dirty="0" err="1" smtClean="0"/>
              <a:t>management</a:t>
            </a:r>
            <a:r>
              <a:rPr lang="de-CH" sz="900" dirty="0" smtClean="0"/>
              <a:t> </a:t>
            </a:r>
            <a:r>
              <a:rPr lang="de-CH" sz="900" dirty="0" smtClean="0"/>
              <a:t>in </a:t>
            </a:r>
            <a:r>
              <a:rPr lang="de-CH" sz="900" dirty="0" err="1" smtClean="0"/>
              <a:t>Switzerland</a:t>
            </a:r>
            <a:r>
              <a:rPr lang="de-CH" sz="900" dirty="0" smtClean="0"/>
              <a:t> | Christian Küchli, FOEN</a:t>
            </a:r>
            <a:endParaRPr lang="de-CH" sz="900" dirty="0"/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endParaRPr lang="de-CH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132856"/>
            <a:ext cx="7429500" cy="2773363"/>
          </a:xfrm>
        </p:spPr>
        <p:txBody>
          <a:bodyPr/>
          <a:lstStyle/>
          <a:p>
            <a:pPr eaLnBrk="1" hangingPunct="1"/>
            <a:r>
              <a:rPr lang="de-CH" sz="3200" dirty="0" err="1" smtClean="0"/>
              <a:t>Contribution</a:t>
            </a:r>
            <a:r>
              <a:rPr lang="de-CH" sz="3200" dirty="0" smtClean="0"/>
              <a:t> </a:t>
            </a:r>
            <a:r>
              <a:rPr lang="de-CH" sz="3200" dirty="0" err="1" smtClean="0"/>
              <a:t>to</a:t>
            </a:r>
            <a:r>
              <a:rPr lang="de-CH" sz="3200" dirty="0" smtClean="0"/>
              <a:t> </a:t>
            </a:r>
            <a:r>
              <a:rPr lang="de-CH" sz="3200" dirty="0" err="1" smtClean="0"/>
              <a:t>sustainable</a:t>
            </a:r>
            <a:r>
              <a:rPr lang="de-CH" sz="3200" dirty="0" smtClean="0"/>
              <a:t> </a:t>
            </a:r>
            <a:r>
              <a:rPr lang="de-CH" sz="3200" dirty="0" err="1" smtClean="0"/>
              <a:t>forest</a:t>
            </a:r>
            <a:r>
              <a:rPr lang="de-CH" sz="3200" dirty="0" smtClean="0"/>
              <a:t> </a:t>
            </a:r>
            <a:r>
              <a:rPr lang="de-CH" sz="3200" dirty="0" err="1" smtClean="0"/>
              <a:t>management</a:t>
            </a:r>
            <a:r>
              <a:rPr lang="de-CH" sz="3200" dirty="0" smtClean="0"/>
              <a:t> SFM in </a:t>
            </a:r>
            <a:br>
              <a:rPr lang="de-CH" sz="3200" dirty="0" smtClean="0"/>
            </a:br>
            <a:r>
              <a:rPr lang="de-CH" sz="3200" dirty="0" err="1" smtClean="0"/>
              <a:t>Switzerland</a:t>
            </a: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r>
              <a:rPr lang="de-CH" sz="3200" b="0" dirty="0" smtClean="0"/>
              <a:t>Christian Küchli, Federal Office </a:t>
            </a:r>
            <a:r>
              <a:rPr lang="de-CH" sz="3200" b="0" dirty="0" err="1" smtClean="0"/>
              <a:t>for</a:t>
            </a:r>
            <a:r>
              <a:rPr lang="de-CH" sz="3200" b="0" dirty="0" smtClean="0"/>
              <a:t> </a:t>
            </a:r>
            <a:r>
              <a:rPr lang="de-CH" sz="3200" b="0" dirty="0" err="1" smtClean="0"/>
              <a:t>the</a:t>
            </a:r>
            <a:r>
              <a:rPr lang="de-CH" sz="3200" b="0" dirty="0" smtClean="0"/>
              <a:t> Environment, Bern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085184"/>
            <a:ext cx="7429500" cy="1055688"/>
          </a:xfrm>
        </p:spPr>
        <p:txBody>
          <a:bodyPr/>
          <a:lstStyle/>
          <a:p>
            <a:pPr eaLnBrk="1" hangingPunct="1"/>
            <a:endParaRPr lang="de-CH" dirty="0" smtClean="0"/>
          </a:p>
          <a:p>
            <a:pPr eaLnBrk="1" hangingPunct="1"/>
            <a:r>
              <a:rPr lang="de-CH" dirty="0" smtClean="0"/>
              <a:t>GEN, </a:t>
            </a:r>
            <a:r>
              <a:rPr lang="de-CH" dirty="0" err="1" smtClean="0"/>
              <a:t>Geneva</a:t>
            </a:r>
            <a:r>
              <a:rPr lang="de-CH" dirty="0" smtClean="0"/>
              <a:t>, 6 June, 2011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81513" y="819150"/>
            <a:ext cx="3105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800"/>
              <a:t>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Federal </a:t>
            </a:r>
            <a:r>
              <a:rPr lang="de-CH" dirty="0" err="1" smtClean="0"/>
              <a:t>forest</a:t>
            </a:r>
            <a:r>
              <a:rPr lang="de-CH" dirty="0" smtClean="0"/>
              <a:t> </a:t>
            </a:r>
            <a:r>
              <a:rPr lang="de-CH" dirty="0" err="1" smtClean="0"/>
              <a:t>law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1876: </a:t>
            </a:r>
            <a:r>
              <a:rPr lang="de-CH" dirty="0" err="1" smtClean="0"/>
              <a:t>far</a:t>
            </a:r>
            <a:r>
              <a:rPr lang="de-CH" dirty="0" smtClean="0"/>
              <a:t> </a:t>
            </a:r>
            <a:r>
              <a:rPr lang="de-CH" dirty="0" err="1" smtClean="0"/>
              <a:t>reaching</a:t>
            </a:r>
            <a:r>
              <a:rPr lang="de-CH" dirty="0" smtClean="0"/>
              <a:t> legal </a:t>
            </a:r>
            <a:r>
              <a:rPr lang="de-CH" dirty="0" err="1" smtClean="0"/>
              <a:t>provisions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2 examples: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Forest area could no longer be reduced in size</a:t>
            </a: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 lvl="0"/>
            <a:r>
              <a:rPr lang="en-US" dirty="0" smtClean="0"/>
              <a:t>The Swiss confederation provided contributions to the salaries of the cantonal foresters as well as to reforestations.</a:t>
            </a:r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Economic</a:t>
            </a:r>
            <a:r>
              <a:rPr lang="de-CH" dirty="0" smtClean="0"/>
              <a:t> </a:t>
            </a:r>
            <a:r>
              <a:rPr lang="de-CH" dirty="0" err="1" smtClean="0"/>
              <a:t>growth</a:t>
            </a:r>
            <a:r>
              <a:rPr lang="de-CH" dirty="0" smtClean="0"/>
              <a:t> </a:t>
            </a:r>
            <a:r>
              <a:rPr lang="de-CH" dirty="0" err="1" smtClean="0"/>
              <a:t>needs</a:t>
            </a:r>
            <a:r>
              <a:rPr lang="de-CH" dirty="0" smtClean="0"/>
              <a:t> </a:t>
            </a:r>
            <a:r>
              <a:rPr lang="de-CH" dirty="0" err="1" smtClean="0"/>
              <a:t>timber</a:t>
            </a:r>
            <a:endParaRPr lang="de-CH" dirty="0"/>
          </a:p>
        </p:txBody>
      </p:sp>
      <p:pic>
        <p:nvPicPr>
          <p:cNvPr id="36866" name="Picture 2" descr="Z:\Data\2Bilder\b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9122"/>
            <a:ext cx="7328347" cy="373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Time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effort</a:t>
            </a:r>
            <a:r>
              <a:rPr lang="de-CH" dirty="0" smtClean="0"/>
              <a:t> </a:t>
            </a:r>
            <a:r>
              <a:rPr lang="de-CH" dirty="0" err="1" smtClean="0"/>
              <a:t>paid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revenue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1m</a:t>
            </a:r>
            <a:r>
              <a:rPr lang="de-CH" baseline="30000" dirty="0" smtClean="0"/>
              <a:t>3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timber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75" y="1665412"/>
            <a:ext cx="7858125" cy="3563788"/>
          </a:xfrm>
        </p:spPr>
        <p:txBody>
          <a:bodyPr/>
          <a:lstStyle/>
          <a:p>
            <a:pPr>
              <a:buNone/>
            </a:pP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1992</a:t>
            </a:r>
          </a:p>
          <a:p>
            <a:r>
              <a:rPr lang="de-CH" dirty="0" smtClean="0"/>
              <a:t>1984</a:t>
            </a:r>
          </a:p>
          <a:p>
            <a:r>
              <a:rPr lang="de-CH" dirty="0" smtClean="0"/>
              <a:t>1960</a:t>
            </a:r>
          </a:p>
          <a:p>
            <a:r>
              <a:rPr lang="de-CH" dirty="0" smtClean="0"/>
              <a:t>1940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879948" y="2564905"/>
            <a:ext cx="539924" cy="2880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dirty="0" smtClean="0"/>
              <a:t>              2 h 40 min</a:t>
            </a:r>
            <a:endParaRPr lang="de-CH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879948" y="2996059"/>
            <a:ext cx="1260004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dirty="0" smtClean="0"/>
              <a:t>      4 h 40 min</a:t>
            </a:r>
            <a:endParaRPr lang="de-CH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79948" y="3428107"/>
            <a:ext cx="4860404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dirty="0" smtClean="0"/>
              <a:t>24 h 10 min</a:t>
            </a:r>
            <a:endParaRPr lang="de-CH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68960" y="3860155"/>
            <a:ext cx="609552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dirty="0" smtClean="0"/>
              <a:t>       30 h 20 min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Value </a:t>
            </a:r>
            <a:r>
              <a:rPr lang="de-CH" dirty="0" err="1" smtClean="0"/>
              <a:t>of</a:t>
            </a:r>
            <a:r>
              <a:rPr lang="de-CH" dirty="0" smtClean="0"/>
              <a:t> different </a:t>
            </a:r>
            <a:r>
              <a:rPr lang="de-CH" dirty="0" err="1" smtClean="0"/>
              <a:t>forest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106835"/>
            <a:ext cx="8028384" cy="4770437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			   </a:t>
            </a:r>
            <a:r>
              <a:rPr lang="de-CH" b="1" dirty="0" smtClean="0"/>
              <a:t>	         </a:t>
            </a:r>
            <a:r>
              <a:rPr lang="de-CH" sz="2000" b="1" dirty="0" err="1" smtClean="0"/>
              <a:t>value</a:t>
            </a:r>
            <a:r>
              <a:rPr lang="de-CH" b="1" dirty="0" smtClean="0"/>
              <a:t>	          </a:t>
            </a:r>
            <a:r>
              <a:rPr lang="de-CH" sz="2000" b="1" dirty="0" err="1" smtClean="0"/>
              <a:t>contribution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of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the</a:t>
            </a:r>
            <a:r>
              <a:rPr lang="de-CH" sz="2000" b="1" dirty="0" smtClean="0"/>
              <a:t> </a:t>
            </a:r>
          </a:p>
          <a:p>
            <a:pPr>
              <a:buNone/>
            </a:pPr>
            <a:r>
              <a:rPr lang="de-CH" sz="2000" b="1" dirty="0" smtClean="0"/>
              <a:t>						        </a:t>
            </a:r>
            <a:r>
              <a:rPr lang="de-CH" sz="2000" b="1" dirty="0" err="1" smtClean="0"/>
              <a:t>Confederation</a:t>
            </a:r>
            <a:r>
              <a:rPr lang="de-CH" sz="2000" b="1" dirty="0" smtClean="0"/>
              <a:t>, </a:t>
            </a:r>
            <a:r>
              <a:rPr lang="de-CH" sz="2000" b="1" dirty="0" err="1" smtClean="0"/>
              <a:t>Cantons</a:t>
            </a:r>
            <a:endParaRPr lang="de-CH" sz="2000" b="1" dirty="0" smtClean="0"/>
          </a:p>
          <a:p>
            <a:pPr>
              <a:buNone/>
            </a:pPr>
            <a:r>
              <a:rPr lang="de-CH" b="1" dirty="0" smtClean="0"/>
              <a:t>			               </a:t>
            </a:r>
            <a:r>
              <a:rPr lang="de-CH" sz="2000" dirty="0" err="1" smtClean="0"/>
              <a:t>millions</a:t>
            </a:r>
            <a:r>
              <a:rPr lang="de-CH" sz="2000" dirty="0" smtClean="0"/>
              <a:t> CHF/a                </a:t>
            </a:r>
            <a:r>
              <a:rPr lang="de-CH" sz="2000" dirty="0" err="1" smtClean="0"/>
              <a:t>millions</a:t>
            </a:r>
            <a:r>
              <a:rPr lang="de-CH" sz="2000" dirty="0" smtClean="0"/>
              <a:t> CHF/a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Timber </a:t>
            </a:r>
            <a:r>
              <a:rPr lang="de-CH" dirty="0" err="1" smtClean="0"/>
              <a:t>production</a:t>
            </a:r>
            <a:r>
              <a:rPr lang="de-CH" dirty="0" smtClean="0"/>
              <a:t>		450			  28</a:t>
            </a:r>
          </a:p>
          <a:p>
            <a:pPr>
              <a:buNone/>
            </a:pPr>
            <a:r>
              <a:rPr lang="de-CH" dirty="0" err="1" smtClean="0"/>
              <a:t>Carbon</a:t>
            </a:r>
            <a:r>
              <a:rPr lang="de-CH" dirty="0" smtClean="0"/>
              <a:t> sink		             15			   ---</a:t>
            </a:r>
          </a:p>
          <a:p>
            <a:pPr>
              <a:buNone/>
            </a:pPr>
            <a:r>
              <a:rPr lang="de-CH" dirty="0" err="1" smtClean="0"/>
              <a:t>Leisure</a:t>
            </a:r>
            <a:r>
              <a:rPr lang="de-CH" dirty="0" smtClean="0"/>
              <a:t>		         1600			   ---</a:t>
            </a:r>
          </a:p>
          <a:p>
            <a:pPr>
              <a:buNone/>
            </a:pPr>
            <a:r>
              <a:rPr lang="de-CH" dirty="0" err="1" smtClean="0"/>
              <a:t>Protective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r>
              <a:rPr lang="de-CH" dirty="0" smtClean="0"/>
              <a:t>	         4000			120</a:t>
            </a:r>
          </a:p>
          <a:p>
            <a:pPr>
              <a:buNone/>
            </a:pPr>
            <a:r>
              <a:rPr lang="de-CH" dirty="0" err="1" smtClean="0"/>
              <a:t>Drinking</a:t>
            </a:r>
            <a:r>
              <a:rPr lang="de-CH" dirty="0" smtClean="0"/>
              <a:t> </a:t>
            </a:r>
            <a:r>
              <a:rPr lang="de-CH" dirty="0" err="1" smtClean="0"/>
              <a:t>water</a:t>
            </a:r>
            <a:r>
              <a:rPr lang="de-CH" dirty="0" smtClean="0"/>
              <a:t>	             80			   ---</a:t>
            </a:r>
          </a:p>
          <a:p>
            <a:pPr>
              <a:buNone/>
            </a:pPr>
            <a:r>
              <a:rPr lang="de-CH" dirty="0" err="1" smtClean="0"/>
              <a:t>Biodiversity</a:t>
            </a:r>
            <a:r>
              <a:rPr lang="de-CH" dirty="0" smtClean="0"/>
              <a:t>		         2800			  40</a:t>
            </a:r>
          </a:p>
          <a:p>
            <a:pPr>
              <a:buNone/>
            </a:pPr>
            <a:endParaRPr lang="de-CH" b="1" dirty="0" smtClean="0"/>
          </a:p>
          <a:p>
            <a:pPr>
              <a:buNone/>
            </a:pPr>
            <a:r>
              <a:rPr lang="de-CH" b="1" dirty="0" smtClean="0"/>
              <a:t>Total </a:t>
            </a:r>
            <a:r>
              <a:rPr lang="de-CH" b="1" dirty="0" err="1" smtClean="0"/>
              <a:t>millions</a:t>
            </a:r>
            <a:r>
              <a:rPr lang="de-CH" b="1" dirty="0" smtClean="0"/>
              <a:t> CHF/a ca. 9000			188</a:t>
            </a: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(0.5 Mio. t CO2 à 30.-)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4819" name="Picture 3" descr="Z:\Data\bilder\ms1\0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83296"/>
            <a:ext cx="741682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Forêts</a:t>
            </a:r>
            <a:r>
              <a:rPr lang="de-CH" dirty="0" smtClean="0"/>
              <a:t> de </a:t>
            </a:r>
            <a:r>
              <a:rPr lang="de-CH" dirty="0" err="1" smtClean="0"/>
              <a:t>Genève</a:t>
            </a:r>
            <a:r>
              <a:rPr lang="de-CH" dirty="0" smtClean="0"/>
              <a:t>: just „</a:t>
            </a:r>
            <a:r>
              <a:rPr lang="de-CH" dirty="0" err="1" smtClean="0"/>
              <a:t>Teppes</a:t>
            </a:r>
            <a:r>
              <a:rPr lang="de-CH" dirty="0" smtClean="0"/>
              <a:t>“</a:t>
            </a:r>
            <a:endParaRPr lang="de-CH" dirty="0"/>
          </a:p>
        </p:txBody>
      </p:sp>
      <p:pic>
        <p:nvPicPr>
          <p:cNvPr id="1026" name="Picture 2" descr="H:\DATA\Documents\GEN\meouge_niederwald-310896_fs sep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741682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Fuel </a:t>
            </a:r>
            <a:r>
              <a:rPr lang="de-CH" dirty="0" err="1" smtClean="0"/>
              <a:t>wood</a:t>
            </a:r>
            <a:r>
              <a:rPr lang="de-CH" dirty="0" smtClean="0"/>
              <a:t>, </a:t>
            </a:r>
            <a:r>
              <a:rPr lang="de-CH" dirty="0" err="1" smtClean="0"/>
              <a:t>tanning</a:t>
            </a:r>
            <a:r>
              <a:rPr lang="de-CH" dirty="0" smtClean="0"/>
              <a:t> </a:t>
            </a:r>
            <a:r>
              <a:rPr lang="de-CH" dirty="0" err="1" smtClean="0"/>
              <a:t>bark</a:t>
            </a:r>
            <a:endParaRPr lang="de-CH" dirty="0"/>
          </a:p>
        </p:txBody>
      </p:sp>
      <p:pic>
        <p:nvPicPr>
          <p:cNvPr id="2050" name="Picture 2" descr="H:\DATA\Documents\GEN\Gerberrinde sep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687054" cy="3816424"/>
          </a:xfrm>
          <a:prstGeom prst="rect">
            <a:avLst/>
          </a:prstGeom>
          <a:noFill/>
        </p:spPr>
      </p:pic>
      <p:pic>
        <p:nvPicPr>
          <p:cNvPr id="2052" name="Picture 4" descr="H:\DATA\Documents\GEN\f03011 sepia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35" y="1988840"/>
            <a:ext cx="432818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Jardin </a:t>
            </a:r>
            <a:r>
              <a:rPr lang="de-CH" dirty="0" err="1" smtClean="0"/>
              <a:t>Anglais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Port de la </a:t>
            </a:r>
            <a:r>
              <a:rPr lang="de-CH" dirty="0" err="1" smtClean="0"/>
              <a:t>Scie</a:t>
            </a:r>
            <a:r>
              <a:rPr lang="de-CH" dirty="0" smtClean="0"/>
              <a:t>, 1865</a:t>
            </a:r>
          </a:p>
        </p:txBody>
      </p:sp>
      <p:pic>
        <p:nvPicPr>
          <p:cNvPr id="5123" name="Picture 2" descr="\\uvekv1160.uvek.intra.admin.ch\BAFU-Home$\u80718841\config\Desktop\SCAN1750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9" y="1916832"/>
            <a:ext cx="7272808" cy="43351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6000 </a:t>
            </a:r>
            <a:r>
              <a:rPr lang="de-CH" dirty="0" err="1" smtClean="0"/>
              <a:t>logs</a:t>
            </a:r>
            <a:r>
              <a:rPr lang="de-CH" dirty="0" smtClean="0"/>
              <a:t> in </a:t>
            </a:r>
            <a:r>
              <a:rPr lang="de-CH" dirty="0" err="1" smtClean="0"/>
              <a:t>river</a:t>
            </a:r>
            <a:r>
              <a:rPr lang="de-CH" dirty="0" smtClean="0"/>
              <a:t> Sarine, </a:t>
            </a:r>
            <a:r>
              <a:rPr lang="de-CH" dirty="0" err="1" smtClean="0"/>
              <a:t>around</a:t>
            </a:r>
            <a:r>
              <a:rPr lang="de-CH" dirty="0" smtClean="0"/>
              <a:t> 1880</a:t>
            </a:r>
            <a:endParaRPr lang="de-CH" dirty="0"/>
          </a:p>
        </p:txBody>
      </p:sp>
      <p:pic>
        <p:nvPicPr>
          <p:cNvPr id="3074" name="Picture 2" descr="H:\DATA\Documents\GEN\6000 Blöcke Saane, Repro Christian Küchli.sep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257" y="1449388"/>
            <a:ext cx="4553599" cy="477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Desaters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hills</a:t>
            </a:r>
            <a:r>
              <a:rPr lang="de-CH" dirty="0" smtClean="0"/>
              <a:t>…</a:t>
            </a:r>
            <a:endParaRPr lang="de-CH" dirty="0"/>
          </a:p>
        </p:txBody>
      </p:sp>
      <p:pic>
        <p:nvPicPr>
          <p:cNvPr id="4098" name="Picture 2" descr="H:\DATA\Documents\GEN\0411.sep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66515"/>
            <a:ext cx="7472363" cy="37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</a:t>
            </a:r>
            <a:r>
              <a:rPr lang="de-CH" dirty="0" err="1" smtClean="0"/>
              <a:t>floods</a:t>
            </a:r>
            <a:r>
              <a:rPr lang="de-CH" dirty="0" smtClean="0"/>
              <a:t> </a:t>
            </a:r>
            <a:r>
              <a:rPr lang="de-CH" dirty="0" err="1" smtClean="0"/>
              <a:t>downstream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cities</a:t>
            </a:r>
            <a:endParaRPr lang="de-CH" dirty="0"/>
          </a:p>
        </p:txBody>
      </p:sp>
      <p:pic>
        <p:nvPicPr>
          <p:cNvPr id="5122" name="Picture 2" descr="H:\DATA\Documents\GEN\0402.sep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66515"/>
            <a:ext cx="7472363" cy="37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coal-based</a:t>
            </a:r>
            <a:r>
              <a:rPr lang="de-CH" dirty="0" smtClean="0"/>
              <a:t> </a:t>
            </a:r>
            <a:r>
              <a:rPr lang="de-CH" dirty="0" err="1" smtClean="0"/>
              <a:t>energy</a:t>
            </a:r>
            <a:endParaRPr lang="de-CH" dirty="0"/>
          </a:p>
        </p:txBody>
      </p:sp>
      <p:pic>
        <p:nvPicPr>
          <p:cNvPr id="6146" name="Picture 2" descr="H:\DATA\Documents\GEN\0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66515"/>
            <a:ext cx="7472363" cy="37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Coal</a:t>
            </a:r>
            <a:r>
              <a:rPr lang="de-CH" dirty="0" smtClean="0"/>
              <a:t> </a:t>
            </a:r>
            <a:r>
              <a:rPr lang="de-CH" dirty="0" err="1" smtClean="0"/>
              <a:t>cheaper</a:t>
            </a:r>
            <a:r>
              <a:rPr lang="de-CH" dirty="0" smtClean="0"/>
              <a:t>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  <a:r>
              <a:rPr lang="de-CH" dirty="0" err="1" smtClean="0"/>
              <a:t>fuel</a:t>
            </a:r>
            <a:r>
              <a:rPr lang="de-CH" dirty="0" smtClean="0"/>
              <a:t> </a:t>
            </a:r>
            <a:r>
              <a:rPr lang="de-CH" dirty="0" err="1" smtClean="0"/>
              <a:t>wood</a:t>
            </a:r>
            <a:endParaRPr lang="de-CH" dirty="0"/>
          </a:p>
        </p:txBody>
      </p:sp>
      <p:pic>
        <p:nvPicPr>
          <p:cNvPr id="35842" name="Picture 2" descr="Z:\Data\2Bilder\b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9122"/>
            <a:ext cx="7328347" cy="373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UND 2005 Master BAFU EN - v3">
  <a:themeElements>
    <a:clrScheme name="CDBUND 2005 Master BAFU EN -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 2005 Master BAFU EN -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UND 2005 Master BAFU EN -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EN -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EN -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CDBUND 2005 Master BAFU EN - v3</Template>
  <TotalTime>0</TotalTime>
  <Words>143</Words>
  <Application>Microsoft Office PowerPoint</Application>
  <PresentationFormat>Bildschirmpräsentation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CDBUND 2005 Master BAFU EN - v3</vt:lpstr>
      <vt:lpstr>Contribution to sustainable forest management SFM in  Switzerland  Christian Küchli, Federal Office for the Environment, Bern</vt:lpstr>
      <vt:lpstr>Forêts de Genève: just „Teppes“</vt:lpstr>
      <vt:lpstr>Fuel wood, tanning bark</vt:lpstr>
      <vt:lpstr>Jardin Anglais and  Port de la Scie, 1865</vt:lpstr>
      <vt:lpstr>6000 logs in river Sarine, around 1880</vt:lpstr>
      <vt:lpstr>Desaters in the hills…</vt:lpstr>
      <vt:lpstr>…floods downstream in the cities</vt:lpstr>
      <vt:lpstr>Age of coal-based energy</vt:lpstr>
      <vt:lpstr>Coal cheaper than fuel wood</vt:lpstr>
      <vt:lpstr>Federal forest law of 1876: far reaching legal provisions</vt:lpstr>
      <vt:lpstr>Economic growth needs timber</vt:lpstr>
      <vt:lpstr>Time and effort paid for from revenue of 1m3 of timber</vt:lpstr>
      <vt:lpstr>Value of different forest services</vt:lpstr>
      <vt:lpstr>Folie 14</vt:lpstr>
    </vt:vector>
  </TitlesOfParts>
  <Company>UVEK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Schio Remo</dc:creator>
  <cp:lastModifiedBy>Christian Küchli</cp:lastModifiedBy>
  <cp:revision>145</cp:revision>
  <cp:lastPrinted>2003-11-14T16:51:38Z</cp:lastPrinted>
  <dcterms:created xsi:type="dcterms:W3CDTF">2005-12-13T10:06:46Z</dcterms:created>
  <dcterms:modified xsi:type="dcterms:W3CDTF">2011-06-05T16:55:18Z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ELAK@1.1001:Subject">
    <vt:lpwstr/>
  </property>
  <property fmtid="{D5CDD505-2E9C-101B-9397-08002B2CF9AE}" pid="3" name="FSC#COOELAK@1.1001:FileReference">
    <vt:lpwstr/>
  </property>
  <property fmtid="{D5CDD505-2E9C-101B-9397-08002B2CF9AE}" pid="4" name="FSC#COOELAK@1.1001:FileRefYear">
    <vt:lpwstr/>
  </property>
  <property fmtid="{D5CDD505-2E9C-101B-9397-08002B2CF9AE}" pid="5" name="FSC#COOELAK@1.1001:FileRefOrdinal">
    <vt:lpwstr/>
  </property>
  <property fmtid="{D5CDD505-2E9C-101B-9397-08002B2CF9AE}" pid="6" name="FSC#COOELAK@1.1001:FileRefOU">
    <vt:lpwstr/>
  </property>
  <property fmtid="{D5CDD505-2E9C-101B-9397-08002B2CF9AE}" pid="7" name="FSC#COOELAK@1.1001:Organization">
    <vt:lpwstr/>
  </property>
  <property fmtid="{D5CDD505-2E9C-101B-9397-08002B2CF9AE}" pid="8" name="FSC#COOELAK@1.1001:Owner">
    <vt:lpwstr>Sehr geehrter Herr Gasser Administrator</vt:lpwstr>
  </property>
  <property fmtid="{D5CDD505-2E9C-101B-9397-08002B2CF9AE}" pid="9" name="FSC#COOELAK@1.1001:OwnerExtension">
    <vt:lpwstr/>
  </property>
  <property fmtid="{D5CDD505-2E9C-101B-9397-08002B2CF9AE}" pid="10" name="FSC#COOELAK@1.1001:OwnerFaxExtension">
    <vt:lpwstr/>
  </property>
  <property fmtid="{D5CDD505-2E9C-101B-9397-08002B2CF9AE}" pid="11" name="FSC#COOELAK@1.1001:DispatchedBy">
    <vt:lpwstr/>
  </property>
  <property fmtid="{D5CDD505-2E9C-101B-9397-08002B2CF9AE}" pid="12" name="FSC#COOELAK@1.1001:DispatchedAt">
    <vt:lpwstr/>
  </property>
  <property fmtid="{D5CDD505-2E9C-101B-9397-08002B2CF9AE}" pid="13" name="FSC#COOELAK@1.1001:ApprovedBy">
    <vt:lpwstr/>
  </property>
  <property fmtid="{D5CDD505-2E9C-101B-9397-08002B2CF9AE}" pid="14" name="FSC#COOELAK@1.1001:ApprovedAt">
    <vt:lpwstr/>
  </property>
  <property fmtid="{D5CDD505-2E9C-101B-9397-08002B2CF9AE}" pid="15" name="FSC#COOELAK@1.1001:Department">
    <vt:lpwstr>Informatikdienst IS-UVEK (nicht im Organigram)</vt:lpwstr>
  </property>
  <property fmtid="{D5CDD505-2E9C-101B-9397-08002B2CF9AE}" pid="16" name="FSC#COOELAK@1.1001:CreatedAt">
    <vt:lpwstr>30.11.2005 11:44:14</vt:lpwstr>
  </property>
  <property fmtid="{D5CDD505-2E9C-101B-9397-08002B2CF9AE}" pid="17" name="FSC#COOELAK@1.1001:OU">
    <vt:lpwstr>Informatikdienst IS-UVEK (nicht im Organigram)</vt:lpwstr>
  </property>
  <property fmtid="{D5CDD505-2E9C-101B-9397-08002B2CF9AE}" pid="18" name="FSC#COOELAK@1.1001:Priority">
    <vt:lpwstr/>
  </property>
  <property fmtid="{D5CDD505-2E9C-101B-9397-08002B2CF9AE}" pid="19" name="FSC#COOELAK@1.1001:ObjBarCode">
    <vt:lpwstr>*COO.100.2000.1.81496*</vt:lpwstr>
  </property>
  <property fmtid="{D5CDD505-2E9C-101B-9397-08002B2CF9AE}" pid="20" name="FSC#COOELAK@1.1001:RefBarCode">
    <vt:lpwstr>*_BAFU - PowerPoint (englisch)*</vt:lpwstr>
  </property>
  <property fmtid="{D5CDD505-2E9C-101B-9397-08002B2CF9AE}" pid="21" name="FSC#COOELAK@1.1001:FileRefBarCode">
    <vt:lpwstr/>
  </property>
  <property fmtid="{D5CDD505-2E9C-101B-9397-08002B2CF9AE}" pid="22" name="FSC#COOELAK@1.1001:ExternalRef">
    <vt:lpwstr/>
  </property>
  <property fmtid="{D5CDD505-2E9C-101B-9397-08002B2CF9AE}" pid="23" name="FSC#COOSYSTEM@1.1:Container">
    <vt:lpwstr>COO.2002.100.7.4578742</vt:lpwstr>
  </property>
  <property fmtid="{D5CDD505-2E9C-101B-9397-08002B2CF9AE}" pid="24" name="FSC#ELAKGOV@1.1001:PersonalSubjGender">
    <vt:lpwstr/>
  </property>
  <property fmtid="{D5CDD505-2E9C-101B-9397-08002B2CF9AE}" pid="25" name="FSC#ELAKGOV@1.1001:PersonalSubjFirstName">
    <vt:lpwstr/>
  </property>
  <property fmtid="{D5CDD505-2E9C-101B-9397-08002B2CF9AE}" pid="26" name="FSC#ELAKGOV@1.1001:PersonalSubjSurName">
    <vt:lpwstr/>
  </property>
  <property fmtid="{D5CDD505-2E9C-101B-9397-08002B2CF9AE}" pid="27" name="FSC#ELAKGOV@1.1001:PersonalSubjSalutation">
    <vt:lpwstr/>
  </property>
  <property fmtid="{D5CDD505-2E9C-101B-9397-08002B2CF9AE}" pid="28" name="FSC#ELAKGOV@1.1001:PersonalSubjAddress">
    <vt:lpwstr/>
  </property>
</Properties>
</file>